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133" r:id="rId3"/>
    <p:sldId id="257" r:id="rId4"/>
    <p:sldId id="258" r:id="rId5"/>
    <p:sldId id="259" r:id="rId6"/>
    <p:sldId id="2139" r:id="rId7"/>
    <p:sldId id="264" r:id="rId8"/>
    <p:sldId id="2136" r:id="rId9"/>
    <p:sldId id="2137" r:id="rId10"/>
    <p:sldId id="2138" r:id="rId11"/>
    <p:sldId id="260" r:id="rId12"/>
    <p:sldId id="2135" r:id="rId13"/>
    <p:sldId id="271"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74" autoAdjust="0"/>
    <p:restoredTop sz="94035" autoAdjust="0"/>
  </p:normalViewPr>
  <p:slideViewPr>
    <p:cSldViewPr snapToGrid="0">
      <p:cViewPr>
        <p:scale>
          <a:sx n="230" d="100"/>
          <a:sy n="230" d="100"/>
        </p:scale>
        <p:origin x="276" y="-1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8A2C6C-8D28-40B2-9D14-70F93F159C15}" type="datetimeFigureOut">
              <a:rPr lang="nb-NO" smtClean="0"/>
              <a:t>11.06.2022</a:t>
            </a:fld>
            <a:endParaRPr lang="nb-N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b-N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C5A0A8-CFC3-4FBB-BCCE-D3FF7208A9D2}" type="slidenum">
              <a:rPr lang="nb-NO" smtClean="0"/>
              <a:t>‹#›</a:t>
            </a:fld>
            <a:endParaRPr lang="nb-NO"/>
          </a:p>
        </p:txBody>
      </p:sp>
    </p:spTree>
    <p:extLst>
      <p:ext uri="{BB962C8B-B14F-4D97-AF65-F5344CB8AC3E}">
        <p14:creationId xmlns:p14="http://schemas.microsoft.com/office/powerpoint/2010/main" val="1756349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rPr>
              <a:t>The main objective of the </a:t>
            </a:r>
            <a:r>
              <a:rPr lang="en-US" sz="1200" dirty="0"/>
              <a:t>Bloom</a:t>
            </a:r>
            <a:r>
              <a:rPr lang="en-US" sz="1200" dirty="0">
                <a:effectLst/>
              </a:rPr>
              <a:t> team is to create a grand ecosystem that all investors can call home. </a:t>
            </a:r>
            <a:r>
              <a:rPr lang="en-US" sz="1200" dirty="0"/>
              <a:t>The Team</a:t>
            </a:r>
            <a:r>
              <a:rPr lang="en-US" sz="1200" dirty="0">
                <a:effectLst/>
              </a:rPr>
              <a:t> wants to create a haven for investors to call home. Helping to avoid spreading their hard-earned money to thin. The </a:t>
            </a:r>
            <a:r>
              <a:rPr lang="en-US" sz="1200" dirty="0"/>
              <a:t>Bloom</a:t>
            </a:r>
            <a:r>
              <a:rPr lang="en-US" sz="1200" dirty="0">
                <a:effectLst/>
              </a:rPr>
              <a:t> Team’s development goals are to evolve existing protocols, a</a:t>
            </a:r>
            <a:r>
              <a:rPr lang="en-US" sz="1200" dirty="0"/>
              <a:t>s well as</a:t>
            </a:r>
            <a:r>
              <a:rPr lang="en-US" sz="1200" dirty="0">
                <a:effectLst/>
              </a:rPr>
              <a:t> building new and exciting original smart contracts. This development goal makes,</a:t>
            </a:r>
            <a:r>
              <a:rPr lang="en-US" sz="1200" dirty="0"/>
              <a:t> The</a:t>
            </a:r>
            <a:r>
              <a:rPr lang="en-US" sz="1200" dirty="0">
                <a:effectLst/>
              </a:rPr>
              <a:t> BLOOM Ecosystem, one of the most </a:t>
            </a:r>
            <a:r>
              <a:rPr lang="en-US" sz="1200" dirty="0"/>
              <a:t>promising projects in </a:t>
            </a:r>
            <a:r>
              <a:rPr lang="en-US" sz="1200" dirty="0" err="1"/>
              <a:t>DeFi</a:t>
            </a:r>
            <a:r>
              <a:rPr lang="en-US" sz="1200" dirty="0"/>
              <a:t>. A one stop shop for seamless cross chain utility, passive income, hyper treasury building, statistical treasury management, Trunk Bank, cross chain </a:t>
            </a:r>
            <a:r>
              <a:rPr lang="en-US" sz="1200" dirty="0" err="1"/>
              <a:t>Dex</a:t>
            </a:r>
            <a:r>
              <a:rPr lang="en-US" sz="1200" dirty="0"/>
              <a:t>, treasury backed stablecoin, and cross chain NFT marketplace. The Dev Team will always be committed to looking into new and exciting </a:t>
            </a:r>
            <a:r>
              <a:rPr lang="en-US" sz="1200" dirty="0" err="1"/>
              <a:t>DeFi</a:t>
            </a:r>
            <a:r>
              <a:rPr lang="en-US" sz="1200" dirty="0"/>
              <a:t> innovations that can benefit our community and ecosystem. </a:t>
            </a:r>
          </a:p>
          <a:p>
            <a:endParaRPr lang="nb-NO" dirty="0"/>
          </a:p>
        </p:txBody>
      </p:sp>
      <p:sp>
        <p:nvSpPr>
          <p:cNvPr id="4" name="Slide Number Placeholder 3"/>
          <p:cNvSpPr>
            <a:spLocks noGrp="1"/>
          </p:cNvSpPr>
          <p:nvPr>
            <p:ph type="sldNum" sz="quarter" idx="5"/>
          </p:nvPr>
        </p:nvSpPr>
        <p:spPr/>
        <p:txBody>
          <a:bodyPr/>
          <a:lstStyle/>
          <a:p>
            <a:fld id="{CBC5A0A8-CFC3-4FBB-BCCE-D3FF7208A9D2}" type="slidenum">
              <a:rPr lang="nb-NO" smtClean="0"/>
              <a:t>3</a:t>
            </a:fld>
            <a:endParaRPr lang="nb-NO"/>
          </a:p>
        </p:txBody>
      </p:sp>
    </p:spTree>
    <p:extLst>
      <p:ext uri="{BB962C8B-B14F-4D97-AF65-F5344CB8AC3E}">
        <p14:creationId xmlns:p14="http://schemas.microsoft.com/office/powerpoint/2010/main" val="11146307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spcBef>
                <a:spcPts val="0"/>
              </a:spcBef>
            </a:pPr>
            <a:r>
              <a:rPr lang="hr-HR" sz="1400" dirty="0">
                <a:solidFill>
                  <a:schemeClr val="bg2"/>
                </a:solidFill>
              </a:rPr>
              <a:t>STABLE TOKEN REWARDS</a:t>
            </a:r>
            <a:r>
              <a:rPr lang="en-US" sz="1400" dirty="0">
                <a:solidFill>
                  <a:schemeClr val="bg2"/>
                </a:solidFill>
              </a:rPr>
              <a:t>: No other referral system in </a:t>
            </a:r>
            <a:r>
              <a:rPr lang="en-US" sz="1400" dirty="0" err="1">
                <a:solidFill>
                  <a:schemeClr val="bg2"/>
                </a:solidFill>
              </a:rPr>
              <a:t>DeFi</a:t>
            </a:r>
            <a:r>
              <a:rPr lang="en-US" sz="1400" dirty="0">
                <a:solidFill>
                  <a:schemeClr val="bg2"/>
                </a:solidFill>
              </a:rPr>
              <a:t> offers these kind of rewards. Creating positive buying pressure and limiting selling pressure on native rewards token $NCTR</a:t>
            </a:r>
          </a:p>
          <a:p>
            <a:pPr>
              <a:lnSpc>
                <a:spcPct val="150000"/>
              </a:lnSpc>
              <a:spcBef>
                <a:spcPts val="0"/>
              </a:spcBef>
            </a:pPr>
            <a:r>
              <a:rPr lang="hr-HR" sz="1200" dirty="0">
                <a:solidFill>
                  <a:schemeClr val="bg2"/>
                </a:solidFill>
              </a:rPr>
              <a:t>HYPERBUILDING TREASURY</a:t>
            </a:r>
            <a:r>
              <a:rPr lang="en-US" sz="1200" dirty="0">
                <a:solidFill>
                  <a:schemeClr val="bg2"/>
                </a:solidFill>
              </a:rPr>
              <a:t> – Buy in with </a:t>
            </a:r>
            <a:r>
              <a:rPr lang="en-US" sz="1200" dirty="0" err="1">
                <a:solidFill>
                  <a:schemeClr val="bg2"/>
                </a:solidFill>
              </a:rPr>
              <a:t>USDC.e</a:t>
            </a:r>
            <a:r>
              <a:rPr lang="en-US" sz="1200" dirty="0">
                <a:solidFill>
                  <a:schemeClr val="bg2"/>
                </a:solidFill>
              </a:rPr>
              <a:t> and the contract swap 50% of the </a:t>
            </a:r>
            <a:r>
              <a:rPr lang="en-US" sz="1200" dirty="0" err="1">
                <a:solidFill>
                  <a:schemeClr val="bg2"/>
                </a:solidFill>
              </a:rPr>
              <a:t>USDC.e</a:t>
            </a:r>
            <a:r>
              <a:rPr lang="en-US" sz="1200" dirty="0">
                <a:solidFill>
                  <a:schemeClr val="bg2"/>
                </a:solidFill>
              </a:rPr>
              <a:t> to NCTR. The other 50% of </a:t>
            </a:r>
            <a:r>
              <a:rPr lang="en-US" sz="1200" dirty="0" err="1">
                <a:solidFill>
                  <a:schemeClr val="bg2"/>
                </a:solidFill>
              </a:rPr>
              <a:t>USDC.e</a:t>
            </a:r>
            <a:r>
              <a:rPr lang="en-US" sz="1200" dirty="0">
                <a:solidFill>
                  <a:schemeClr val="bg2"/>
                </a:solidFill>
              </a:rPr>
              <a:t> goes to build the treasury.</a:t>
            </a:r>
          </a:p>
          <a:p>
            <a:pPr>
              <a:lnSpc>
                <a:spcPct val="150000"/>
              </a:lnSpc>
              <a:spcBef>
                <a:spcPts val="0"/>
              </a:spcBef>
            </a:pPr>
            <a:r>
              <a:rPr lang="hr-HR" sz="1200" dirty="0">
                <a:solidFill>
                  <a:schemeClr val="bg2"/>
                </a:solidFill>
              </a:rPr>
              <a:t>0.5%</a:t>
            </a:r>
            <a:r>
              <a:rPr lang="nb-NO" sz="1200" dirty="0">
                <a:solidFill>
                  <a:schemeClr val="bg2"/>
                </a:solidFill>
              </a:rPr>
              <a:t> </a:t>
            </a:r>
            <a:r>
              <a:rPr lang="hr-HR" sz="1200" dirty="0">
                <a:solidFill>
                  <a:schemeClr val="bg2"/>
                </a:solidFill>
              </a:rPr>
              <a:t>(SOLO) - 1%</a:t>
            </a:r>
            <a:r>
              <a:rPr lang="nb-NO" sz="1200" dirty="0">
                <a:solidFill>
                  <a:schemeClr val="bg2"/>
                </a:solidFill>
              </a:rPr>
              <a:t> </a:t>
            </a:r>
            <a:r>
              <a:rPr lang="hr-HR" sz="1200" dirty="0">
                <a:solidFill>
                  <a:schemeClr val="bg2"/>
                </a:solidFill>
              </a:rPr>
              <a:t>(TEAM) DAILY APR!</a:t>
            </a:r>
            <a:endParaRPr lang="nb-NO" sz="1200" dirty="0">
              <a:solidFill>
                <a:schemeClr val="bg2"/>
              </a:solidFill>
            </a:endParaRPr>
          </a:p>
          <a:p>
            <a:pPr>
              <a:lnSpc>
                <a:spcPct val="150000"/>
              </a:lnSpc>
              <a:spcBef>
                <a:spcPts val="0"/>
              </a:spcBef>
            </a:pPr>
            <a:r>
              <a:rPr lang="en-US" sz="1200" dirty="0">
                <a:solidFill>
                  <a:schemeClr val="bg2"/>
                </a:solidFill>
                <a:effectLst/>
              </a:rPr>
              <a:t>EARN MORE REWARDS BY REFERRING NEW USERS WITH A REFERRAL CODE.</a:t>
            </a:r>
            <a:r>
              <a:rPr lang="hr-HR" sz="1200" dirty="0">
                <a:solidFill>
                  <a:schemeClr val="bg2"/>
                </a:solidFill>
              </a:rPr>
              <a:t> </a:t>
            </a:r>
            <a:br>
              <a:rPr lang="hr-HR" sz="1200" dirty="0">
                <a:solidFill>
                  <a:schemeClr val="bg2"/>
                </a:solidFill>
              </a:rPr>
            </a:br>
            <a:r>
              <a:rPr lang="hr-HR" sz="1200" dirty="0">
                <a:solidFill>
                  <a:schemeClr val="bg2"/>
                </a:solidFill>
              </a:rPr>
              <a:t>USE NFTs TO ACCESS DOWNLINE REWARDS</a:t>
            </a:r>
            <a:endParaRPr lang="en-US" sz="1200" dirty="0">
              <a:solidFill>
                <a:schemeClr val="bg2"/>
              </a:solidFill>
            </a:endParaRPr>
          </a:p>
          <a:p>
            <a:pPr>
              <a:lnSpc>
                <a:spcPct val="150000"/>
              </a:lnSpc>
              <a:spcBef>
                <a:spcPts val="0"/>
              </a:spcBef>
            </a:pPr>
            <a:r>
              <a:rPr lang="en-US" sz="1200" dirty="0">
                <a:solidFill>
                  <a:schemeClr val="bg2"/>
                </a:solidFill>
              </a:rPr>
              <a:t>Boost reward with Deer/Predator NFT collection. Also benefits from weekly airdrop, every Sunday, from 10% of that weeks Treasury gains. </a:t>
            </a:r>
            <a:endParaRPr lang="hr-HR" sz="1200" dirty="0">
              <a:solidFill>
                <a:schemeClr val="bg2"/>
              </a:solidFill>
            </a:endParaRPr>
          </a:p>
          <a:p>
            <a:endParaRPr lang="nb-NO" dirty="0"/>
          </a:p>
        </p:txBody>
      </p:sp>
      <p:sp>
        <p:nvSpPr>
          <p:cNvPr id="4" name="Slide Number Placeholder 3"/>
          <p:cNvSpPr>
            <a:spLocks noGrp="1"/>
          </p:cNvSpPr>
          <p:nvPr>
            <p:ph type="sldNum" sz="quarter" idx="5"/>
          </p:nvPr>
        </p:nvSpPr>
        <p:spPr/>
        <p:txBody>
          <a:bodyPr/>
          <a:lstStyle/>
          <a:p>
            <a:fld id="{CBC5A0A8-CFC3-4FBB-BCCE-D3FF7208A9D2}" type="slidenum">
              <a:rPr lang="nb-NO" smtClean="0"/>
              <a:t>4</a:t>
            </a:fld>
            <a:endParaRPr lang="nb-NO"/>
          </a:p>
        </p:txBody>
      </p:sp>
    </p:spTree>
    <p:extLst>
      <p:ext uri="{BB962C8B-B14F-4D97-AF65-F5344CB8AC3E}">
        <p14:creationId xmlns:p14="http://schemas.microsoft.com/office/powerpoint/2010/main" val="2209574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solidFill>
                  <a:schemeClr val="bg2"/>
                </a:solidFill>
              </a:rPr>
              <a:t>CREATING A TEAM</a:t>
            </a:r>
            <a:r>
              <a:rPr lang="en-US" sz="1200" dirty="0">
                <a:solidFill>
                  <a:schemeClr val="bg2"/>
                </a:solidFill>
              </a:rPr>
              <a:t>: TEAM BUILDING WILL DRAMATICALLY ACCELERATE YOUR ROI PERIOD. ALLOWING YOUR TEAM’S CHAIN TO GROW ORGANICALLY, WHILE INCREASING YOUR $NCTR HOLDINGS IN FLOWER VALUE. WITH THE ADDED BENEFIT OF RECEIVING STABLE TOKENS.</a:t>
            </a:r>
          </a:p>
          <a:p>
            <a:endParaRPr lang="nb-NO"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solidFill>
              </a:rPr>
              <a:t>BLOOM PLANS TO MAXIMIZE RETURNS BY FOCUSING ON REAL WORLD ADOPTION. ECOSYTEM GOALS ARE ACHIEVED BY BUILDING OUT COMMUNITY TEAMS THROUGH DIRECT REFERRALS. THIS RESULTS IN HYPER TREASURY GROWTH. ALLOWING THE ECOSYTEM TO INVEST INTO ON CHAIN ASSETS, AND TRUE OFF CHAIN INVESTMETS, TO GIVE OUR ECOSYSTEM A ONE-OF-A-KIND TREASURY BACKED REWARDS SYSTEM.</a:t>
            </a:r>
          </a:p>
          <a:p>
            <a:endParaRPr lang="nb-NO" dirty="0"/>
          </a:p>
        </p:txBody>
      </p:sp>
      <p:sp>
        <p:nvSpPr>
          <p:cNvPr id="4" name="Slide Number Placeholder 3"/>
          <p:cNvSpPr>
            <a:spLocks noGrp="1"/>
          </p:cNvSpPr>
          <p:nvPr>
            <p:ph type="sldNum" sz="quarter" idx="5"/>
          </p:nvPr>
        </p:nvSpPr>
        <p:spPr/>
        <p:txBody>
          <a:bodyPr/>
          <a:lstStyle/>
          <a:p>
            <a:fld id="{CBC5A0A8-CFC3-4FBB-BCCE-D3FF7208A9D2}" type="slidenum">
              <a:rPr lang="nb-NO" smtClean="0"/>
              <a:t>5</a:t>
            </a:fld>
            <a:endParaRPr lang="nb-NO"/>
          </a:p>
        </p:txBody>
      </p:sp>
    </p:spTree>
    <p:extLst>
      <p:ext uri="{BB962C8B-B14F-4D97-AF65-F5344CB8AC3E}">
        <p14:creationId xmlns:p14="http://schemas.microsoft.com/office/powerpoint/2010/main" val="1636712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solidFill>
                  <a:schemeClr val="bg2"/>
                </a:solidFill>
              </a:rPr>
              <a:t>CREATING A TEAM</a:t>
            </a:r>
            <a:r>
              <a:rPr lang="en-US" sz="1200" dirty="0">
                <a:solidFill>
                  <a:schemeClr val="bg2"/>
                </a:solidFill>
              </a:rPr>
              <a:t>: TEAM BUILDING WILL DRAMATICALLY ACCELERATE YOUR ROI PERIOD. ALLOWING YOUR TEAM’S CHAIN TO GROW ORGANICALLY, WHILE INCREASING YOUR $NCTR HOLDINGS IN FLOWER VALUE. WITH THE ADDED BENEFIT OF RECEIVING STABLE TOKENS.</a:t>
            </a:r>
          </a:p>
          <a:p>
            <a:endParaRPr lang="nb-NO"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solidFill>
              </a:rPr>
              <a:t>BLOOM PLANS TO MAXIMIZE RETURNS BY FOCUSING ON REAL WORLD ADOPTION. ECOSYTEM GOALS ARE ACHIEVED BY BUILDING OUT COMMUNITY TEAMS THROUGH DIRECT REFERRALS. THIS RESULTS IN HYPER TREASURY GROWTH. ALLOWING THE ECOSYTEM TO INVEST INTO ON CHAIN ASSETS, AND TRUE OFF CHAIN INVESTMETS, TO GIVE OUR ECOSYSTEM A ONE-OF-A-KIND TREASURY BACKED REWARDS SYSTEM.</a:t>
            </a:r>
          </a:p>
          <a:p>
            <a:endParaRPr lang="nb-NO" dirty="0"/>
          </a:p>
        </p:txBody>
      </p:sp>
      <p:sp>
        <p:nvSpPr>
          <p:cNvPr id="4" name="Slide Number Placeholder 3"/>
          <p:cNvSpPr>
            <a:spLocks noGrp="1"/>
          </p:cNvSpPr>
          <p:nvPr>
            <p:ph type="sldNum" sz="quarter" idx="5"/>
          </p:nvPr>
        </p:nvSpPr>
        <p:spPr/>
        <p:txBody>
          <a:bodyPr/>
          <a:lstStyle/>
          <a:p>
            <a:fld id="{CBC5A0A8-CFC3-4FBB-BCCE-D3FF7208A9D2}" type="slidenum">
              <a:rPr lang="nb-NO" smtClean="0"/>
              <a:t>6</a:t>
            </a:fld>
            <a:endParaRPr lang="nb-NO"/>
          </a:p>
        </p:txBody>
      </p:sp>
    </p:spTree>
    <p:extLst>
      <p:ext uri="{BB962C8B-B14F-4D97-AF65-F5344CB8AC3E}">
        <p14:creationId xmlns:p14="http://schemas.microsoft.com/office/powerpoint/2010/main" val="1491067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solidFill>
                  <a:schemeClr val="bg2"/>
                </a:solidFill>
              </a:rPr>
              <a:t>CREATING A TEAM</a:t>
            </a:r>
            <a:r>
              <a:rPr lang="en-US" sz="1200" dirty="0">
                <a:solidFill>
                  <a:schemeClr val="bg2"/>
                </a:solidFill>
              </a:rPr>
              <a:t>: TEAM BUILDING WILL DRAMATICALLY ACCELERATE YOUR ROI PERIOD. ALLOWING YOUR TEAM’S CHAIN TO GROW ORGANICALLY, WHILE INCREASING YOUR $NCTR HOLDINGS IN FLOWER VALUE. WITH THE ADDED BENEFIT OF RECEIVING STABLE TOKENS.</a:t>
            </a:r>
          </a:p>
          <a:p>
            <a:endParaRPr lang="nb-NO"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solidFill>
              </a:rPr>
              <a:t>BLOOM PLANS TO MAXIMIZE RETURNS BY FOCUSING ON REAL WORLD ADOPTION. ECOSYTEM GOALS ARE ACHIEVED BY BUILDING OUT COMMUNITY TEAMS THROUGH DIRECT REFERRALS. THIS RESULTS IN HYPER TREASURY GROWTH. ALLOWING THE ECOSYTEM TO INVEST INTO ON CHAIN ASSETS, AND TRUE OFF CHAIN INVESTMETS, TO GIVE OUR ECOSYSTEM A ONE-OF-A-KIND TREASURY BACKED REWARDS SYSTEM.</a:t>
            </a:r>
          </a:p>
          <a:p>
            <a:endParaRPr lang="nb-NO" dirty="0"/>
          </a:p>
        </p:txBody>
      </p:sp>
      <p:sp>
        <p:nvSpPr>
          <p:cNvPr id="4" name="Slide Number Placeholder 3"/>
          <p:cNvSpPr>
            <a:spLocks noGrp="1"/>
          </p:cNvSpPr>
          <p:nvPr>
            <p:ph type="sldNum" sz="quarter" idx="5"/>
          </p:nvPr>
        </p:nvSpPr>
        <p:spPr/>
        <p:txBody>
          <a:bodyPr/>
          <a:lstStyle/>
          <a:p>
            <a:fld id="{CBC5A0A8-CFC3-4FBB-BCCE-D3FF7208A9D2}" type="slidenum">
              <a:rPr lang="nb-NO" smtClean="0"/>
              <a:t>8</a:t>
            </a:fld>
            <a:endParaRPr lang="nb-NO"/>
          </a:p>
        </p:txBody>
      </p:sp>
    </p:spTree>
    <p:extLst>
      <p:ext uri="{BB962C8B-B14F-4D97-AF65-F5344CB8AC3E}">
        <p14:creationId xmlns:p14="http://schemas.microsoft.com/office/powerpoint/2010/main" val="963203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solidFill>
                  <a:schemeClr val="bg2"/>
                </a:solidFill>
              </a:rPr>
              <a:t>CREATING A TEAM</a:t>
            </a:r>
            <a:r>
              <a:rPr lang="en-US" sz="1200" dirty="0">
                <a:solidFill>
                  <a:schemeClr val="bg2"/>
                </a:solidFill>
              </a:rPr>
              <a:t>: TEAM BUILDING WILL DRAMATICALLY ACCELERATE YOUR ROI PERIOD. ALLOWING YOUR TEAM’S CHAIN TO GROW ORGANICALLY, WHILE INCREASING YOUR $NCTR HOLDINGS IN FLOWER VALUE. WITH THE ADDED BENEFIT OF RECEIVING STABLE TOKENS.</a:t>
            </a:r>
          </a:p>
          <a:p>
            <a:endParaRPr lang="nb-NO"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solidFill>
              </a:rPr>
              <a:t>BLOOM PLANS TO MAXIMIZE RETURNS BY FOCUSING ON REAL WORLD ADOPTION. ECOSYTEM GOALS ARE ACHIEVED BY BUILDING OUT COMMUNITY TEAMS THROUGH DIRECT REFERRALS. THIS RESULTS IN HYPER TREASURY GROWTH. ALLOWING THE ECOSYTEM TO INVEST INTO ON CHAIN ASSETS, AND TRUE OFF CHAIN INVESTMETS, TO GIVE OUR ECOSYSTEM A ONE-OF-A-KIND TREASURY BACKED REWARDS SYSTEM.</a:t>
            </a:r>
          </a:p>
          <a:p>
            <a:endParaRPr lang="nb-NO" dirty="0"/>
          </a:p>
        </p:txBody>
      </p:sp>
      <p:sp>
        <p:nvSpPr>
          <p:cNvPr id="4" name="Slide Number Placeholder 3"/>
          <p:cNvSpPr>
            <a:spLocks noGrp="1"/>
          </p:cNvSpPr>
          <p:nvPr>
            <p:ph type="sldNum" sz="quarter" idx="5"/>
          </p:nvPr>
        </p:nvSpPr>
        <p:spPr/>
        <p:txBody>
          <a:bodyPr/>
          <a:lstStyle/>
          <a:p>
            <a:fld id="{CBC5A0A8-CFC3-4FBB-BCCE-D3FF7208A9D2}" type="slidenum">
              <a:rPr lang="nb-NO" smtClean="0"/>
              <a:t>10</a:t>
            </a:fld>
            <a:endParaRPr lang="nb-NO"/>
          </a:p>
        </p:txBody>
      </p:sp>
    </p:spTree>
    <p:extLst>
      <p:ext uri="{BB962C8B-B14F-4D97-AF65-F5344CB8AC3E}">
        <p14:creationId xmlns:p14="http://schemas.microsoft.com/office/powerpoint/2010/main" val="25578277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dirty="0">
                <a:solidFill>
                  <a:srgbClr val="EAF2F7"/>
                </a:solidFill>
                <a:effectLst/>
                <a:latin typeface="gitbook-content-font"/>
              </a:rPr>
              <a:t>Downline Reward Qualification</a:t>
            </a:r>
            <a:endParaRPr lang="hr-HR" sz="1200" b="1" i="0" dirty="0">
              <a:solidFill>
                <a:srgbClr val="EAF2F7"/>
              </a:solidFill>
              <a:effectLst/>
              <a:latin typeface="gitbook-content-font"/>
            </a:endParaRPr>
          </a:p>
          <a:p>
            <a:r>
              <a:rPr lang="hr-HR" sz="1200" b="1" dirty="0">
                <a:solidFill>
                  <a:srgbClr val="EAF2F7"/>
                </a:solidFill>
                <a:latin typeface="gitbook-content-font"/>
                <a:ea typeface="Lato" panose="020F0502020204030203" pitchFamily="34" charset="0"/>
                <a:cs typeface="Segoe UI Light" panose="020B0502040204020203" pitchFamily="34" charset="0"/>
              </a:rPr>
              <a:t>	COMPOUND</a:t>
            </a:r>
            <a:endParaRPr lang="id-ID" sz="1200" b="1" dirty="0">
              <a:solidFill>
                <a:schemeClr val="bg1"/>
              </a:solidFill>
              <a:ea typeface="Lato" panose="020F0502020204030203" pitchFamily="34" charset="0"/>
              <a:cs typeface="Segoe UI Light" panose="020B0502040204020203" pitchFamily="34" charset="0"/>
            </a:endParaRPr>
          </a:p>
          <a:p>
            <a:pPr>
              <a:lnSpc>
                <a:spcPct val="150000"/>
              </a:lnSpc>
              <a:spcBef>
                <a:spcPts val="0"/>
              </a:spcBef>
            </a:pPr>
            <a:r>
              <a:rPr lang="en-US" sz="1200" dirty="0">
                <a:solidFill>
                  <a:schemeClr val="bg1"/>
                </a:solidFill>
              </a:rPr>
              <a:t>USERS WILL RECEIVE BONUS REWARDS FROM REFERRALS ON</a:t>
            </a:r>
            <a:r>
              <a:rPr lang="hr-HR" sz="1200" dirty="0">
                <a:solidFill>
                  <a:schemeClr val="bg1"/>
                </a:solidFill>
              </a:rPr>
              <a:t> </a:t>
            </a:r>
            <a:r>
              <a:rPr lang="en-US" sz="1200" dirty="0">
                <a:solidFill>
                  <a:schemeClr val="bg1"/>
                </a:solidFill>
              </a:rPr>
              <a:t>THEIR DEPOSITS AND DOWNLINE. </a:t>
            </a:r>
          </a:p>
          <a:p>
            <a:pPr>
              <a:lnSpc>
                <a:spcPct val="150000"/>
              </a:lnSpc>
              <a:spcBef>
                <a:spcPts val="0"/>
              </a:spcBef>
            </a:pPr>
            <a:r>
              <a:rPr lang="en-US" sz="1200" dirty="0">
                <a:solidFill>
                  <a:schemeClr val="bg1"/>
                </a:solidFill>
              </a:rPr>
              <a:t>BONUSES FROM PLAYERS REFERAL IS BASED ON THE </a:t>
            </a:r>
            <a:r>
              <a:rPr lang="hr-HR" sz="1200" dirty="0">
                <a:solidFill>
                  <a:schemeClr val="bg1"/>
                </a:solidFill>
              </a:rPr>
              <a:t>TIER</a:t>
            </a:r>
            <a:r>
              <a:rPr lang="en-US" sz="1200" dirty="0">
                <a:solidFill>
                  <a:schemeClr val="bg1"/>
                </a:solidFill>
              </a:rPr>
              <a:t> OF</a:t>
            </a:r>
            <a:r>
              <a:rPr lang="hr-HR" sz="1200" dirty="0">
                <a:solidFill>
                  <a:schemeClr val="bg1"/>
                </a:solidFill>
              </a:rPr>
              <a:t> BLOOM NFT </a:t>
            </a:r>
            <a:r>
              <a:rPr lang="en-US" sz="1200" dirty="0">
                <a:solidFill>
                  <a:schemeClr val="bg1"/>
                </a:solidFill>
              </a:rPr>
              <a:t>HELD IN YOUR WALLET</a:t>
            </a:r>
          </a:p>
          <a:p>
            <a:endParaRPr lang="nb-NO"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dirty="0">
                <a:solidFill>
                  <a:srgbClr val="EAF2F7"/>
                </a:solidFill>
                <a:effectLst/>
                <a:latin typeface="gitbook-content-font"/>
              </a:rPr>
              <a:t>Downline Reward Qualification</a:t>
            </a:r>
            <a:br>
              <a:rPr lang="hr-HR" sz="1200" b="1" i="0" dirty="0">
                <a:solidFill>
                  <a:srgbClr val="EAF2F7"/>
                </a:solidFill>
                <a:effectLst/>
                <a:latin typeface="gitbook-content-font"/>
              </a:rPr>
            </a:br>
            <a:r>
              <a:rPr lang="hr-HR" sz="1200" b="1" i="0" dirty="0">
                <a:solidFill>
                  <a:srgbClr val="EAF2F7"/>
                </a:solidFill>
                <a:effectLst/>
                <a:latin typeface="gitbook-content-font"/>
              </a:rPr>
              <a:t>	    DEPOSIT</a:t>
            </a:r>
            <a:endParaRPr lang="id-ID" sz="1200" b="1" dirty="0">
              <a:solidFill>
                <a:schemeClr val="bg1"/>
              </a:solidFill>
              <a:ea typeface="Lato" panose="020F0502020204030203" pitchFamily="34" charset="0"/>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USERS </a:t>
            </a:r>
            <a:r>
              <a:rPr lang="en-US" sz="1200" b="1" i="1" u="sng" dirty="0">
                <a:solidFill>
                  <a:schemeClr val="bg1"/>
                </a:solidFill>
              </a:rPr>
              <a:t>MUST</a:t>
            </a:r>
            <a:r>
              <a:rPr lang="en-US" sz="1200" dirty="0">
                <a:solidFill>
                  <a:schemeClr val="bg1"/>
                </a:solidFill>
              </a:rPr>
              <a:t> </a:t>
            </a:r>
            <a:r>
              <a:rPr lang="hr-HR" sz="1200" dirty="0">
                <a:solidFill>
                  <a:schemeClr val="bg1"/>
                </a:solidFill>
              </a:rPr>
              <a:t>HOLD AT LEAST </a:t>
            </a:r>
            <a:r>
              <a:rPr lang="en-US" sz="1200" dirty="0">
                <a:solidFill>
                  <a:schemeClr val="bg1"/>
                </a:solidFill>
              </a:rPr>
              <a:t>A </a:t>
            </a:r>
            <a:r>
              <a:rPr lang="hr-HR" sz="1200" dirty="0">
                <a:solidFill>
                  <a:schemeClr val="bg1"/>
                </a:solidFill>
              </a:rPr>
              <a:t>T1 BLOOM NFT</a:t>
            </a:r>
            <a:r>
              <a:rPr lang="en-US" sz="1200" dirty="0">
                <a:solidFill>
                  <a:schemeClr val="bg1"/>
                </a:solidFill>
              </a:rPr>
              <a:t>, IN ORDER </a:t>
            </a:r>
            <a:r>
              <a:rPr lang="hr-HR" sz="1200" dirty="0">
                <a:solidFill>
                  <a:schemeClr val="bg1"/>
                </a:solidFill>
              </a:rPr>
              <a:t>TO BE ELIGIBLE TO RECEIVE DEPOSIT REWARD</a:t>
            </a:r>
            <a:r>
              <a:rPr lang="en-US" sz="1200" dirty="0">
                <a:solidFill>
                  <a:schemeClr val="bg1"/>
                </a:solidFill>
              </a:rPr>
              <a:t>S</a:t>
            </a:r>
            <a:r>
              <a:rPr lang="hr-HR" sz="1200" dirty="0">
                <a:solidFill>
                  <a:schemeClr val="bg1"/>
                </a:solidFill>
              </a:rPr>
              <a:t> FROM </a:t>
            </a:r>
            <a:r>
              <a:rPr lang="en-US" sz="1200" dirty="0">
                <a:solidFill>
                  <a:schemeClr val="bg1"/>
                </a:solidFill>
              </a:rPr>
              <a:t>THERE</a:t>
            </a:r>
            <a:r>
              <a:rPr lang="hr-HR" sz="1200" dirty="0">
                <a:solidFill>
                  <a:schemeClr val="bg1"/>
                </a:solidFill>
              </a:rPr>
              <a:t> DONWLINE DEPOSIT</a:t>
            </a:r>
            <a:r>
              <a:rPr lang="en-US" sz="1200" dirty="0">
                <a:solidFill>
                  <a:schemeClr val="bg1"/>
                </a:solidFill>
              </a:rPr>
              <a:t>S.</a:t>
            </a:r>
            <a:r>
              <a:rPr lang="hr-HR" sz="1200" dirty="0">
                <a:solidFill>
                  <a:schemeClr val="bg1"/>
                </a:solidFill>
              </a:rPr>
              <a:t> </a:t>
            </a:r>
            <a:endParaRPr lang="en-US" sz="1200" dirty="0">
              <a:solidFill>
                <a:schemeClr val="bg1"/>
              </a:solidFill>
            </a:endParaRPr>
          </a:p>
          <a:p>
            <a:endParaRPr lang="nb-NO" dirty="0"/>
          </a:p>
        </p:txBody>
      </p:sp>
      <p:sp>
        <p:nvSpPr>
          <p:cNvPr id="4" name="Slide Number Placeholder 3"/>
          <p:cNvSpPr>
            <a:spLocks noGrp="1"/>
          </p:cNvSpPr>
          <p:nvPr>
            <p:ph type="sldNum" sz="quarter" idx="5"/>
          </p:nvPr>
        </p:nvSpPr>
        <p:spPr/>
        <p:txBody>
          <a:bodyPr/>
          <a:lstStyle/>
          <a:p>
            <a:fld id="{CBC5A0A8-CFC3-4FBB-BCCE-D3FF7208A9D2}" type="slidenum">
              <a:rPr lang="nb-NO" smtClean="0"/>
              <a:t>11</a:t>
            </a:fld>
            <a:endParaRPr lang="nb-NO"/>
          </a:p>
        </p:txBody>
      </p:sp>
    </p:spTree>
    <p:extLst>
      <p:ext uri="{BB962C8B-B14F-4D97-AF65-F5344CB8AC3E}">
        <p14:creationId xmlns:p14="http://schemas.microsoft.com/office/powerpoint/2010/main" val="30837777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
        <p:nvSpPr>
          <p:cNvPr id="4" name="Slide Number Placeholder 3"/>
          <p:cNvSpPr>
            <a:spLocks noGrp="1"/>
          </p:cNvSpPr>
          <p:nvPr>
            <p:ph type="sldNum" sz="quarter" idx="5"/>
          </p:nvPr>
        </p:nvSpPr>
        <p:spPr/>
        <p:txBody>
          <a:bodyPr/>
          <a:lstStyle/>
          <a:p>
            <a:fld id="{CBC5A0A8-CFC3-4FBB-BCCE-D3FF7208A9D2}" type="slidenum">
              <a:rPr lang="nb-NO" smtClean="0"/>
              <a:t>13</a:t>
            </a:fld>
            <a:endParaRPr lang="nb-NO"/>
          </a:p>
        </p:txBody>
      </p:sp>
    </p:spTree>
    <p:extLst>
      <p:ext uri="{BB962C8B-B14F-4D97-AF65-F5344CB8AC3E}">
        <p14:creationId xmlns:p14="http://schemas.microsoft.com/office/powerpoint/2010/main" val="232745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AA2841CA-F7F9-433B-A955-37E7EC7EC7A8}"/>
              </a:ext>
            </a:extLst>
          </p:cNvPr>
          <p:cNvSpPr>
            <a:spLocks noGrp="1"/>
          </p:cNvSpPr>
          <p:nvPr>
            <p:ph type="pic" sz="quarter" idx="10"/>
          </p:nvPr>
        </p:nvSpPr>
        <p:spPr>
          <a:xfrm>
            <a:off x="1101215" y="2838450"/>
            <a:ext cx="9989572" cy="3238500"/>
          </a:xfrm>
          <a:custGeom>
            <a:avLst/>
            <a:gdLst>
              <a:gd name="connsiteX0" fmla="*/ 539761 w 9989572"/>
              <a:gd name="connsiteY0" fmla="*/ 0 h 3238500"/>
              <a:gd name="connsiteX1" fmla="*/ 9449811 w 9989572"/>
              <a:gd name="connsiteY1" fmla="*/ 0 h 3238500"/>
              <a:gd name="connsiteX2" fmla="*/ 9989572 w 9989572"/>
              <a:gd name="connsiteY2" fmla="*/ 539761 h 3238500"/>
              <a:gd name="connsiteX3" fmla="*/ 9989572 w 9989572"/>
              <a:gd name="connsiteY3" fmla="*/ 2698739 h 3238500"/>
              <a:gd name="connsiteX4" fmla="*/ 9449811 w 9989572"/>
              <a:gd name="connsiteY4" fmla="*/ 3238500 h 3238500"/>
              <a:gd name="connsiteX5" fmla="*/ 539761 w 9989572"/>
              <a:gd name="connsiteY5" fmla="*/ 3238500 h 3238500"/>
              <a:gd name="connsiteX6" fmla="*/ 0 w 9989572"/>
              <a:gd name="connsiteY6" fmla="*/ 2698739 h 3238500"/>
              <a:gd name="connsiteX7" fmla="*/ 0 w 9989572"/>
              <a:gd name="connsiteY7" fmla="*/ 539761 h 3238500"/>
              <a:gd name="connsiteX8" fmla="*/ 539761 w 9989572"/>
              <a:gd name="connsiteY8" fmla="*/ 0 h 323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89572" h="3238500">
                <a:moveTo>
                  <a:pt x="539761" y="0"/>
                </a:moveTo>
                <a:lnTo>
                  <a:pt x="9449811" y="0"/>
                </a:lnTo>
                <a:cubicBezTo>
                  <a:pt x="9747913" y="0"/>
                  <a:pt x="9989572" y="241659"/>
                  <a:pt x="9989572" y="539761"/>
                </a:cubicBezTo>
                <a:lnTo>
                  <a:pt x="9989572" y="2698739"/>
                </a:lnTo>
                <a:cubicBezTo>
                  <a:pt x="9989572" y="2996841"/>
                  <a:pt x="9747913" y="3238500"/>
                  <a:pt x="9449811" y="3238500"/>
                </a:cubicBezTo>
                <a:lnTo>
                  <a:pt x="539761" y="3238500"/>
                </a:lnTo>
                <a:cubicBezTo>
                  <a:pt x="241659" y="3238500"/>
                  <a:pt x="0" y="2996841"/>
                  <a:pt x="0" y="2698739"/>
                </a:cubicBezTo>
                <a:lnTo>
                  <a:pt x="0" y="539761"/>
                </a:lnTo>
                <a:cubicBezTo>
                  <a:pt x="0" y="241659"/>
                  <a:pt x="241659" y="0"/>
                  <a:pt x="539761" y="0"/>
                </a:cubicBezTo>
                <a:close/>
              </a:path>
            </a:pathLst>
          </a:custGeom>
          <a:solidFill>
            <a:schemeClr val="bg1">
              <a:lumMod val="95000"/>
            </a:schemeClr>
          </a:solidFill>
          <a:ln>
            <a:noFill/>
          </a:ln>
        </p:spPr>
        <p:txBody>
          <a:bodyPr wrap="square">
            <a:noAutofit/>
          </a:bodyPr>
          <a:lstStyle/>
          <a:p>
            <a:endParaRPr lang="en-US"/>
          </a:p>
        </p:txBody>
      </p:sp>
    </p:spTree>
    <p:extLst>
      <p:ext uri="{BB962C8B-B14F-4D97-AF65-F5344CB8AC3E}">
        <p14:creationId xmlns:p14="http://schemas.microsoft.com/office/powerpoint/2010/main" val="25638902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27" name="Picture Placeholder 26">
            <a:extLst>
              <a:ext uri="{FF2B5EF4-FFF2-40B4-BE49-F238E27FC236}">
                <a16:creationId xmlns:a16="http://schemas.microsoft.com/office/drawing/2014/main" id="{002DA276-278B-488F-B95B-F0FD590DABE7}"/>
              </a:ext>
            </a:extLst>
          </p:cNvPr>
          <p:cNvSpPr>
            <a:spLocks noGrp="1"/>
          </p:cNvSpPr>
          <p:nvPr>
            <p:ph type="pic" sz="quarter" idx="11"/>
          </p:nvPr>
        </p:nvSpPr>
        <p:spPr>
          <a:xfrm>
            <a:off x="0" y="945675"/>
            <a:ext cx="3457661" cy="5142474"/>
          </a:xfrm>
          <a:custGeom>
            <a:avLst/>
            <a:gdLst>
              <a:gd name="connsiteX0" fmla="*/ 11971 w 3457661"/>
              <a:gd name="connsiteY0" fmla="*/ 0 h 5142474"/>
              <a:gd name="connsiteX1" fmla="*/ 3457661 w 3457661"/>
              <a:gd name="connsiteY1" fmla="*/ 3445691 h 5142474"/>
              <a:gd name="connsiteX2" fmla="*/ 1760878 w 3457661"/>
              <a:gd name="connsiteY2" fmla="*/ 5142474 h 5142474"/>
              <a:gd name="connsiteX3" fmla="*/ 0 w 3457661"/>
              <a:gd name="connsiteY3" fmla="*/ 3381596 h 5142474"/>
              <a:gd name="connsiteX4" fmla="*/ 0 w 3457661"/>
              <a:gd name="connsiteY4" fmla="*/ 11971 h 5142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7661" h="5142474">
                <a:moveTo>
                  <a:pt x="11971" y="0"/>
                </a:moveTo>
                <a:lnTo>
                  <a:pt x="3457661" y="3445691"/>
                </a:lnTo>
                <a:lnTo>
                  <a:pt x="1760878" y="5142474"/>
                </a:lnTo>
                <a:lnTo>
                  <a:pt x="0" y="3381596"/>
                </a:lnTo>
                <a:lnTo>
                  <a:pt x="0" y="11971"/>
                </a:lnTo>
                <a:close/>
              </a:path>
            </a:pathLst>
          </a:custGeom>
          <a:solidFill>
            <a:schemeClr val="bg1">
              <a:lumMod val="95000"/>
            </a:schemeClr>
          </a:solidFill>
        </p:spPr>
        <p:txBody>
          <a:bodyPr wrap="square">
            <a:noAutofit/>
          </a:bodyPr>
          <a:lstStyle/>
          <a:p>
            <a:endParaRPr lang="en-US"/>
          </a:p>
        </p:txBody>
      </p:sp>
      <p:sp>
        <p:nvSpPr>
          <p:cNvPr id="36" name="Picture Placeholder 35">
            <a:extLst>
              <a:ext uri="{FF2B5EF4-FFF2-40B4-BE49-F238E27FC236}">
                <a16:creationId xmlns:a16="http://schemas.microsoft.com/office/drawing/2014/main" id="{D08A3908-2B6B-418F-BB7D-635074F14E08}"/>
              </a:ext>
            </a:extLst>
          </p:cNvPr>
          <p:cNvSpPr>
            <a:spLocks noGrp="1"/>
          </p:cNvSpPr>
          <p:nvPr>
            <p:ph type="pic" sz="quarter" idx="14"/>
          </p:nvPr>
        </p:nvSpPr>
        <p:spPr>
          <a:xfrm>
            <a:off x="1914972" y="4482528"/>
            <a:ext cx="4072256" cy="2375473"/>
          </a:xfrm>
          <a:custGeom>
            <a:avLst/>
            <a:gdLst>
              <a:gd name="connsiteX0" fmla="*/ 1696783 w 4072256"/>
              <a:gd name="connsiteY0" fmla="*/ 0 h 2375473"/>
              <a:gd name="connsiteX1" fmla="*/ 4072256 w 4072256"/>
              <a:gd name="connsiteY1" fmla="*/ 2375473 h 2375473"/>
              <a:gd name="connsiteX2" fmla="*/ 678689 w 4072256"/>
              <a:gd name="connsiteY2" fmla="*/ 2375473 h 2375473"/>
              <a:gd name="connsiteX3" fmla="*/ 0 w 4072256"/>
              <a:gd name="connsiteY3" fmla="*/ 1696784 h 2375473"/>
            </a:gdLst>
            <a:ahLst/>
            <a:cxnLst>
              <a:cxn ang="0">
                <a:pos x="connsiteX0" y="connsiteY0"/>
              </a:cxn>
              <a:cxn ang="0">
                <a:pos x="connsiteX1" y="connsiteY1"/>
              </a:cxn>
              <a:cxn ang="0">
                <a:pos x="connsiteX2" y="connsiteY2"/>
              </a:cxn>
              <a:cxn ang="0">
                <a:pos x="connsiteX3" y="connsiteY3"/>
              </a:cxn>
            </a:cxnLst>
            <a:rect l="l" t="t" r="r" b="b"/>
            <a:pathLst>
              <a:path w="4072256" h="2375473">
                <a:moveTo>
                  <a:pt x="1696783" y="0"/>
                </a:moveTo>
                <a:lnTo>
                  <a:pt x="4072256" y="2375473"/>
                </a:lnTo>
                <a:lnTo>
                  <a:pt x="678689" y="2375473"/>
                </a:lnTo>
                <a:lnTo>
                  <a:pt x="0" y="1696784"/>
                </a:lnTo>
                <a:close/>
              </a:path>
            </a:pathLst>
          </a:custGeom>
          <a:solidFill>
            <a:schemeClr val="bg1">
              <a:lumMod val="95000"/>
            </a:schemeClr>
          </a:solidFill>
        </p:spPr>
        <p:txBody>
          <a:bodyPr wrap="square">
            <a:noAutofit/>
          </a:bodyPr>
          <a:lstStyle/>
          <a:p>
            <a:endParaRPr lang="en-US"/>
          </a:p>
        </p:txBody>
      </p:sp>
      <p:sp>
        <p:nvSpPr>
          <p:cNvPr id="39" name="Picture Placeholder 38">
            <a:extLst>
              <a:ext uri="{FF2B5EF4-FFF2-40B4-BE49-F238E27FC236}">
                <a16:creationId xmlns:a16="http://schemas.microsoft.com/office/drawing/2014/main" id="{A2D8D4DF-36C3-4D77-A26E-392BAF9AC5D5}"/>
              </a:ext>
            </a:extLst>
          </p:cNvPr>
          <p:cNvSpPr>
            <a:spLocks noGrp="1"/>
          </p:cNvSpPr>
          <p:nvPr>
            <p:ph type="pic" sz="quarter" idx="15"/>
          </p:nvPr>
        </p:nvSpPr>
        <p:spPr>
          <a:xfrm>
            <a:off x="-1" y="4542923"/>
            <a:ext cx="2315078" cy="2315078"/>
          </a:xfrm>
          <a:custGeom>
            <a:avLst/>
            <a:gdLst>
              <a:gd name="connsiteX0" fmla="*/ 0 w 2315078"/>
              <a:gd name="connsiteY0" fmla="*/ 0 h 2315078"/>
              <a:gd name="connsiteX1" fmla="*/ 2315078 w 2315078"/>
              <a:gd name="connsiteY1" fmla="*/ 2315078 h 2315078"/>
              <a:gd name="connsiteX2" fmla="*/ 0 w 2315078"/>
              <a:gd name="connsiteY2" fmla="*/ 2315078 h 2315078"/>
            </a:gdLst>
            <a:ahLst/>
            <a:cxnLst>
              <a:cxn ang="0">
                <a:pos x="connsiteX0" y="connsiteY0"/>
              </a:cxn>
              <a:cxn ang="0">
                <a:pos x="connsiteX1" y="connsiteY1"/>
              </a:cxn>
              <a:cxn ang="0">
                <a:pos x="connsiteX2" y="connsiteY2"/>
              </a:cxn>
            </a:cxnLst>
            <a:rect l="l" t="t" r="r" b="b"/>
            <a:pathLst>
              <a:path w="2315078" h="2315078">
                <a:moveTo>
                  <a:pt x="0" y="0"/>
                </a:moveTo>
                <a:lnTo>
                  <a:pt x="2315078" y="2315078"/>
                </a:lnTo>
                <a:lnTo>
                  <a:pt x="0" y="2315078"/>
                </a:lnTo>
                <a:close/>
              </a:path>
            </a:pathLst>
          </a:custGeom>
          <a:solidFill>
            <a:schemeClr val="bg1">
              <a:lumMod val="95000"/>
            </a:schemeClr>
          </a:solidFill>
        </p:spPr>
        <p:txBody>
          <a:bodyPr wrap="square">
            <a:noAutofit/>
          </a:bodyPr>
          <a:lstStyle/>
          <a:p>
            <a:endParaRPr lang="en-US"/>
          </a:p>
        </p:txBody>
      </p:sp>
      <p:sp>
        <p:nvSpPr>
          <p:cNvPr id="24" name="Picture Placeholder 23">
            <a:extLst>
              <a:ext uri="{FF2B5EF4-FFF2-40B4-BE49-F238E27FC236}">
                <a16:creationId xmlns:a16="http://schemas.microsoft.com/office/drawing/2014/main" id="{87CE88A7-C5CB-4865-9478-5BEA5B98E7B5}"/>
              </a:ext>
            </a:extLst>
          </p:cNvPr>
          <p:cNvSpPr>
            <a:spLocks noGrp="1"/>
          </p:cNvSpPr>
          <p:nvPr>
            <p:ph type="pic" sz="quarter" idx="10"/>
          </p:nvPr>
        </p:nvSpPr>
        <p:spPr>
          <a:xfrm>
            <a:off x="1088057" y="-3392"/>
            <a:ext cx="5403114" cy="5403114"/>
          </a:xfrm>
          <a:custGeom>
            <a:avLst/>
            <a:gdLst>
              <a:gd name="connsiteX0" fmla="*/ 1696784 w 5403114"/>
              <a:gd name="connsiteY0" fmla="*/ 0 h 5403114"/>
              <a:gd name="connsiteX1" fmla="*/ 5403114 w 5403114"/>
              <a:gd name="connsiteY1" fmla="*/ 3706330 h 5403114"/>
              <a:gd name="connsiteX2" fmla="*/ 3706331 w 5403114"/>
              <a:gd name="connsiteY2" fmla="*/ 5403114 h 5403114"/>
              <a:gd name="connsiteX3" fmla="*/ 0 w 5403114"/>
              <a:gd name="connsiteY3" fmla="*/ 1696784 h 5403114"/>
            </a:gdLst>
            <a:ahLst/>
            <a:cxnLst>
              <a:cxn ang="0">
                <a:pos x="connsiteX0" y="connsiteY0"/>
              </a:cxn>
              <a:cxn ang="0">
                <a:pos x="connsiteX1" y="connsiteY1"/>
              </a:cxn>
              <a:cxn ang="0">
                <a:pos x="connsiteX2" y="connsiteY2"/>
              </a:cxn>
              <a:cxn ang="0">
                <a:pos x="connsiteX3" y="connsiteY3"/>
              </a:cxn>
            </a:cxnLst>
            <a:rect l="l" t="t" r="r" b="b"/>
            <a:pathLst>
              <a:path w="5403114" h="5403114">
                <a:moveTo>
                  <a:pt x="1696784" y="0"/>
                </a:moveTo>
                <a:lnTo>
                  <a:pt x="5403114" y="3706330"/>
                </a:lnTo>
                <a:lnTo>
                  <a:pt x="3706331" y="5403114"/>
                </a:lnTo>
                <a:lnTo>
                  <a:pt x="0" y="1696784"/>
                </a:lnTo>
                <a:close/>
              </a:path>
            </a:pathLst>
          </a:custGeom>
          <a:solidFill>
            <a:schemeClr val="bg1">
              <a:lumMod val="95000"/>
            </a:schemeClr>
          </a:solidFill>
        </p:spPr>
        <p:txBody>
          <a:bodyPr wrap="square">
            <a:noAutofit/>
          </a:bodyPr>
          <a:lstStyle/>
          <a:p>
            <a:endParaRPr lang="en-US"/>
          </a:p>
        </p:txBody>
      </p:sp>
      <p:sp>
        <p:nvSpPr>
          <p:cNvPr id="30" name="Picture Placeholder 29">
            <a:extLst>
              <a:ext uri="{FF2B5EF4-FFF2-40B4-BE49-F238E27FC236}">
                <a16:creationId xmlns:a16="http://schemas.microsoft.com/office/drawing/2014/main" id="{EABDCC01-6A3E-470D-A5A6-50BE72EC4CF6}"/>
              </a:ext>
            </a:extLst>
          </p:cNvPr>
          <p:cNvSpPr>
            <a:spLocks noGrp="1"/>
          </p:cNvSpPr>
          <p:nvPr>
            <p:ph type="pic" sz="quarter" idx="12"/>
          </p:nvPr>
        </p:nvSpPr>
        <p:spPr>
          <a:xfrm>
            <a:off x="7681569" y="0"/>
            <a:ext cx="4510431" cy="5404253"/>
          </a:xfrm>
          <a:custGeom>
            <a:avLst/>
            <a:gdLst>
              <a:gd name="connsiteX0" fmla="*/ 2499744 w 4510431"/>
              <a:gd name="connsiteY0" fmla="*/ 0 h 5404253"/>
              <a:gd name="connsiteX1" fmla="*/ 4510431 w 4510431"/>
              <a:gd name="connsiteY1" fmla="*/ 2010687 h 5404253"/>
              <a:gd name="connsiteX2" fmla="*/ 4510431 w 4510431"/>
              <a:gd name="connsiteY2" fmla="*/ 5404253 h 5404253"/>
              <a:gd name="connsiteX3" fmla="*/ 0 w 4510431"/>
              <a:gd name="connsiteY3" fmla="*/ 893823 h 5404253"/>
              <a:gd name="connsiteX4" fmla="*/ 893822 w 4510431"/>
              <a:gd name="connsiteY4" fmla="*/ 1 h 5404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0431" h="5404253">
                <a:moveTo>
                  <a:pt x="2499744" y="0"/>
                </a:moveTo>
                <a:lnTo>
                  <a:pt x="4510431" y="2010687"/>
                </a:lnTo>
                <a:lnTo>
                  <a:pt x="4510431" y="5404253"/>
                </a:lnTo>
                <a:lnTo>
                  <a:pt x="0" y="893823"/>
                </a:lnTo>
                <a:lnTo>
                  <a:pt x="893822" y="1"/>
                </a:lnTo>
                <a:close/>
              </a:path>
            </a:pathLst>
          </a:custGeom>
          <a:solidFill>
            <a:schemeClr val="bg1">
              <a:lumMod val="95000"/>
            </a:schemeClr>
          </a:solidFill>
        </p:spPr>
        <p:txBody>
          <a:bodyPr wrap="square">
            <a:noAutofit/>
          </a:bodyPr>
          <a:lstStyle/>
          <a:p>
            <a:endParaRPr lang="en-US"/>
          </a:p>
        </p:txBody>
      </p:sp>
      <p:sp>
        <p:nvSpPr>
          <p:cNvPr id="33" name="Picture Placeholder 32">
            <a:extLst>
              <a:ext uri="{FF2B5EF4-FFF2-40B4-BE49-F238E27FC236}">
                <a16:creationId xmlns:a16="http://schemas.microsoft.com/office/drawing/2014/main" id="{E8125422-6CFF-4E7C-83F8-4728044F157F}"/>
              </a:ext>
            </a:extLst>
          </p:cNvPr>
          <p:cNvSpPr>
            <a:spLocks noGrp="1"/>
          </p:cNvSpPr>
          <p:nvPr>
            <p:ph type="pic" sz="quarter" idx="13"/>
          </p:nvPr>
        </p:nvSpPr>
        <p:spPr>
          <a:xfrm>
            <a:off x="4909363" y="3827470"/>
            <a:ext cx="4727314" cy="3030531"/>
          </a:xfrm>
          <a:custGeom>
            <a:avLst/>
            <a:gdLst>
              <a:gd name="connsiteX0" fmla="*/ 1696783 w 4727314"/>
              <a:gd name="connsiteY0" fmla="*/ 0 h 3030531"/>
              <a:gd name="connsiteX1" fmla="*/ 4727314 w 4727314"/>
              <a:gd name="connsiteY1" fmla="*/ 3030531 h 3030531"/>
              <a:gd name="connsiteX2" fmla="*/ 1333747 w 4727314"/>
              <a:gd name="connsiteY2" fmla="*/ 3030531 h 3030531"/>
              <a:gd name="connsiteX3" fmla="*/ 0 w 4727314"/>
              <a:gd name="connsiteY3" fmla="*/ 1696783 h 3030531"/>
            </a:gdLst>
            <a:ahLst/>
            <a:cxnLst>
              <a:cxn ang="0">
                <a:pos x="connsiteX0" y="connsiteY0"/>
              </a:cxn>
              <a:cxn ang="0">
                <a:pos x="connsiteX1" y="connsiteY1"/>
              </a:cxn>
              <a:cxn ang="0">
                <a:pos x="connsiteX2" y="connsiteY2"/>
              </a:cxn>
              <a:cxn ang="0">
                <a:pos x="connsiteX3" y="connsiteY3"/>
              </a:cxn>
            </a:cxnLst>
            <a:rect l="l" t="t" r="r" b="b"/>
            <a:pathLst>
              <a:path w="4727314" h="3030531">
                <a:moveTo>
                  <a:pt x="1696783" y="0"/>
                </a:moveTo>
                <a:lnTo>
                  <a:pt x="4727314" y="3030531"/>
                </a:lnTo>
                <a:lnTo>
                  <a:pt x="1333747" y="3030531"/>
                </a:lnTo>
                <a:lnTo>
                  <a:pt x="0" y="1696783"/>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2978307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E11D3960-F7C9-4744-8B6C-C85E9794EE34}"/>
              </a:ext>
            </a:extLst>
          </p:cNvPr>
          <p:cNvSpPr>
            <a:spLocks noGrp="1"/>
          </p:cNvSpPr>
          <p:nvPr>
            <p:ph type="pic" sz="quarter" idx="10"/>
          </p:nvPr>
        </p:nvSpPr>
        <p:spPr>
          <a:xfrm>
            <a:off x="1" y="0"/>
            <a:ext cx="3807525" cy="3130550"/>
          </a:xfrm>
          <a:custGeom>
            <a:avLst/>
            <a:gdLst>
              <a:gd name="connsiteX0" fmla="*/ 0 w 3807525"/>
              <a:gd name="connsiteY0" fmla="*/ 0 h 3130550"/>
              <a:gd name="connsiteX1" fmla="*/ 3807525 w 3807525"/>
              <a:gd name="connsiteY1" fmla="*/ 0 h 3130550"/>
              <a:gd name="connsiteX2" fmla="*/ 3225399 w 3807525"/>
              <a:gd name="connsiteY2" fmla="*/ 3130550 h 3130550"/>
              <a:gd name="connsiteX3" fmla="*/ 0 w 3807525"/>
              <a:gd name="connsiteY3" fmla="*/ 3130550 h 3130550"/>
            </a:gdLst>
            <a:ahLst/>
            <a:cxnLst>
              <a:cxn ang="0">
                <a:pos x="connsiteX0" y="connsiteY0"/>
              </a:cxn>
              <a:cxn ang="0">
                <a:pos x="connsiteX1" y="connsiteY1"/>
              </a:cxn>
              <a:cxn ang="0">
                <a:pos x="connsiteX2" y="connsiteY2"/>
              </a:cxn>
              <a:cxn ang="0">
                <a:pos x="connsiteX3" y="connsiteY3"/>
              </a:cxn>
            </a:cxnLst>
            <a:rect l="l" t="t" r="r" b="b"/>
            <a:pathLst>
              <a:path w="3807525" h="3130550">
                <a:moveTo>
                  <a:pt x="0" y="0"/>
                </a:moveTo>
                <a:lnTo>
                  <a:pt x="3807525" y="0"/>
                </a:lnTo>
                <a:lnTo>
                  <a:pt x="3225399" y="3130550"/>
                </a:lnTo>
                <a:lnTo>
                  <a:pt x="0" y="3130550"/>
                </a:lnTo>
                <a:close/>
              </a:path>
            </a:pathLst>
          </a:custGeom>
          <a:solidFill>
            <a:schemeClr val="bg1">
              <a:lumMod val="95000"/>
            </a:schemeClr>
          </a:solidFill>
        </p:spPr>
        <p:txBody>
          <a:bodyPr wrap="square">
            <a:noAutofit/>
          </a:bodyPr>
          <a:lstStyle/>
          <a:p>
            <a:endParaRPr lang="en-US"/>
          </a:p>
        </p:txBody>
      </p:sp>
      <p:sp>
        <p:nvSpPr>
          <p:cNvPr id="16" name="Picture Placeholder 15">
            <a:extLst>
              <a:ext uri="{FF2B5EF4-FFF2-40B4-BE49-F238E27FC236}">
                <a16:creationId xmlns:a16="http://schemas.microsoft.com/office/drawing/2014/main" id="{BA566974-1556-4BB7-919E-AA269C56B081}"/>
              </a:ext>
            </a:extLst>
          </p:cNvPr>
          <p:cNvSpPr>
            <a:spLocks noGrp="1"/>
          </p:cNvSpPr>
          <p:nvPr>
            <p:ph type="pic" sz="quarter" idx="11"/>
          </p:nvPr>
        </p:nvSpPr>
        <p:spPr>
          <a:xfrm>
            <a:off x="3352857" y="-12700"/>
            <a:ext cx="4394086" cy="3143250"/>
          </a:xfrm>
          <a:custGeom>
            <a:avLst/>
            <a:gdLst>
              <a:gd name="connsiteX0" fmla="*/ 584487 w 4394086"/>
              <a:gd name="connsiteY0" fmla="*/ 0 h 3143250"/>
              <a:gd name="connsiteX1" fmla="*/ 4394086 w 4394086"/>
              <a:gd name="connsiteY1" fmla="*/ 0 h 3143250"/>
              <a:gd name="connsiteX2" fmla="*/ 3809599 w 4394086"/>
              <a:gd name="connsiteY2" fmla="*/ 3143250 h 3143250"/>
              <a:gd name="connsiteX3" fmla="*/ 0 w 4394086"/>
              <a:gd name="connsiteY3" fmla="*/ 3143250 h 3143250"/>
            </a:gdLst>
            <a:ahLst/>
            <a:cxnLst>
              <a:cxn ang="0">
                <a:pos x="connsiteX0" y="connsiteY0"/>
              </a:cxn>
              <a:cxn ang="0">
                <a:pos x="connsiteX1" y="connsiteY1"/>
              </a:cxn>
              <a:cxn ang="0">
                <a:pos x="connsiteX2" y="connsiteY2"/>
              </a:cxn>
              <a:cxn ang="0">
                <a:pos x="connsiteX3" y="connsiteY3"/>
              </a:cxn>
            </a:cxnLst>
            <a:rect l="l" t="t" r="r" b="b"/>
            <a:pathLst>
              <a:path w="4394086" h="3143250">
                <a:moveTo>
                  <a:pt x="584487" y="0"/>
                </a:moveTo>
                <a:lnTo>
                  <a:pt x="4394086" y="0"/>
                </a:lnTo>
                <a:lnTo>
                  <a:pt x="3809599" y="3143250"/>
                </a:lnTo>
                <a:lnTo>
                  <a:pt x="0" y="3143250"/>
                </a:lnTo>
                <a:close/>
              </a:path>
            </a:pathLst>
          </a:custGeom>
          <a:solidFill>
            <a:schemeClr val="bg1">
              <a:lumMod val="95000"/>
            </a:schemeClr>
          </a:solidFill>
        </p:spPr>
        <p:txBody>
          <a:bodyPr wrap="square">
            <a:noAutofit/>
          </a:bodyPr>
          <a:lstStyle/>
          <a:p>
            <a:endParaRPr lang="en-US"/>
          </a:p>
        </p:txBody>
      </p:sp>
      <p:sp>
        <p:nvSpPr>
          <p:cNvPr id="19" name="Picture Placeholder 18">
            <a:extLst>
              <a:ext uri="{FF2B5EF4-FFF2-40B4-BE49-F238E27FC236}">
                <a16:creationId xmlns:a16="http://schemas.microsoft.com/office/drawing/2014/main" id="{624631DC-CE76-4C79-A912-DD81E952C895}"/>
              </a:ext>
            </a:extLst>
          </p:cNvPr>
          <p:cNvSpPr>
            <a:spLocks noGrp="1"/>
          </p:cNvSpPr>
          <p:nvPr>
            <p:ph type="pic" sz="quarter" idx="12"/>
          </p:nvPr>
        </p:nvSpPr>
        <p:spPr>
          <a:xfrm>
            <a:off x="7289914" y="-12700"/>
            <a:ext cx="4394086" cy="3143250"/>
          </a:xfrm>
          <a:custGeom>
            <a:avLst/>
            <a:gdLst>
              <a:gd name="connsiteX0" fmla="*/ 584487 w 4394086"/>
              <a:gd name="connsiteY0" fmla="*/ 0 h 3143250"/>
              <a:gd name="connsiteX1" fmla="*/ 4394086 w 4394086"/>
              <a:gd name="connsiteY1" fmla="*/ 0 h 3143250"/>
              <a:gd name="connsiteX2" fmla="*/ 3809599 w 4394086"/>
              <a:gd name="connsiteY2" fmla="*/ 3143250 h 3143250"/>
              <a:gd name="connsiteX3" fmla="*/ 0 w 4394086"/>
              <a:gd name="connsiteY3" fmla="*/ 3143250 h 3143250"/>
            </a:gdLst>
            <a:ahLst/>
            <a:cxnLst>
              <a:cxn ang="0">
                <a:pos x="connsiteX0" y="connsiteY0"/>
              </a:cxn>
              <a:cxn ang="0">
                <a:pos x="connsiteX1" y="connsiteY1"/>
              </a:cxn>
              <a:cxn ang="0">
                <a:pos x="connsiteX2" y="connsiteY2"/>
              </a:cxn>
              <a:cxn ang="0">
                <a:pos x="connsiteX3" y="connsiteY3"/>
              </a:cxn>
            </a:cxnLst>
            <a:rect l="l" t="t" r="r" b="b"/>
            <a:pathLst>
              <a:path w="4394086" h="3143250">
                <a:moveTo>
                  <a:pt x="584487" y="0"/>
                </a:moveTo>
                <a:lnTo>
                  <a:pt x="4394086" y="0"/>
                </a:lnTo>
                <a:lnTo>
                  <a:pt x="3809599" y="3143250"/>
                </a:lnTo>
                <a:lnTo>
                  <a:pt x="0" y="3143250"/>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8248972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EB2530-FA9E-4BD7-A37D-B4275D9E5CAE}"/>
              </a:ext>
            </a:extLst>
          </p:cNvPr>
          <p:cNvSpPr>
            <a:spLocks noGrp="1"/>
          </p:cNvSpPr>
          <p:nvPr>
            <p:ph type="pic" sz="quarter" idx="11"/>
          </p:nvPr>
        </p:nvSpPr>
        <p:spPr>
          <a:xfrm>
            <a:off x="9589041" y="1132207"/>
            <a:ext cx="2602959" cy="5725793"/>
          </a:xfrm>
          <a:custGeom>
            <a:avLst/>
            <a:gdLst>
              <a:gd name="connsiteX0" fmla="*/ 0 w 2602959"/>
              <a:gd name="connsiteY0" fmla="*/ 0 h 5725793"/>
              <a:gd name="connsiteX1" fmla="*/ 2602959 w 2602959"/>
              <a:gd name="connsiteY1" fmla="*/ 0 h 5725793"/>
              <a:gd name="connsiteX2" fmla="*/ 2602959 w 2602959"/>
              <a:gd name="connsiteY2" fmla="*/ 5725793 h 5725793"/>
              <a:gd name="connsiteX3" fmla="*/ 0 w 2602959"/>
              <a:gd name="connsiteY3" fmla="*/ 5725793 h 5725793"/>
            </a:gdLst>
            <a:ahLst/>
            <a:cxnLst>
              <a:cxn ang="0">
                <a:pos x="connsiteX0" y="connsiteY0"/>
              </a:cxn>
              <a:cxn ang="0">
                <a:pos x="connsiteX1" y="connsiteY1"/>
              </a:cxn>
              <a:cxn ang="0">
                <a:pos x="connsiteX2" y="connsiteY2"/>
              </a:cxn>
              <a:cxn ang="0">
                <a:pos x="connsiteX3" y="connsiteY3"/>
              </a:cxn>
            </a:cxnLst>
            <a:rect l="l" t="t" r="r" b="b"/>
            <a:pathLst>
              <a:path w="2602959" h="5725793">
                <a:moveTo>
                  <a:pt x="0" y="0"/>
                </a:moveTo>
                <a:lnTo>
                  <a:pt x="2602959" y="0"/>
                </a:lnTo>
                <a:lnTo>
                  <a:pt x="2602959" y="5725793"/>
                </a:lnTo>
                <a:lnTo>
                  <a:pt x="0" y="5725793"/>
                </a:lnTo>
                <a:close/>
              </a:path>
            </a:pathLst>
          </a:custGeom>
          <a:solidFill>
            <a:schemeClr val="bg1">
              <a:lumMod val="95000"/>
            </a:schemeClr>
          </a:solidFill>
        </p:spPr>
        <p:txBody>
          <a:bodyPr wrap="square">
            <a:noAutofit/>
          </a:bodyPr>
          <a:lstStyle/>
          <a:p>
            <a:endParaRPr lang="en-US"/>
          </a:p>
        </p:txBody>
      </p:sp>
      <p:sp>
        <p:nvSpPr>
          <p:cNvPr id="10" name="Picture Placeholder 9">
            <a:extLst>
              <a:ext uri="{FF2B5EF4-FFF2-40B4-BE49-F238E27FC236}">
                <a16:creationId xmlns:a16="http://schemas.microsoft.com/office/drawing/2014/main" id="{C673B1E5-0790-4953-8A02-97D16BEA3464}"/>
              </a:ext>
            </a:extLst>
          </p:cNvPr>
          <p:cNvSpPr>
            <a:spLocks noGrp="1"/>
          </p:cNvSpPr>
          <p:nvPr>
            <p:ph type="pic" sz="quarter" idx="10"/>
          </p:nvPr>
        </p:nvSpPr>
        <p:spPr>
          <a:xfrm>
            <a:off x="0" y="0"/>
            <a:ext cx="4475480" cy="6858000"/>
          </a:xfrm>
          <a:custGeom>
            <a:avLst/>
            <a:gdLst>
              <a:gd name="connsiteX0" fmla="*/ 0 w 4475480"/>
              <a:gd name="connsiteY0" fmla="*/ 0 h 6858000"/>
              <a:gd name="connsiteX1" fmla="*/ 4475480 w 4475480"/>
              <a:gd name="connsiteY1" fmla="*/ 0 h 6858000"/>
              <a:gd name="connsiteX2" fmla="*/ 4475480 w 4475480"/>
              <a:gd name="connsiteY2" fmla="*/ 6858000 h 6858000"/>
              <a:gd name="connsiteX3" fmla="*/ 0 w 447548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475480" h="6858000">
                <a:moveTo>
                  <a:pt x="0" y="0"/>
                </a:moveTo>
                <a:lnTo>
                  <a:pt x="4475480" y="0"/>
                </a:lnTo>
                <a:lnTo>
                  <a:pt x="4475480" y="6858000"/>
                </a:lnTo>
                <a:lnTo>
                  <a:pt x="0" y="6858000"/>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31534317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4535B724-3215-475E-B45F-0897EF83CEF8}"/>
              </a:ext>
            </a:extLst>
          </p:cNvPr>
          <p:cNvSpPr>
            <a:spLocks noGrp="1"/>
          </p:cNvSpPr>
          <p:nvPr>
            <p:ph type="pic" sz="quarter" idx="10"/>
          </p:nvPr>
        </p:nvSpPr>
        <p:spPr>
          <a:xfrm>
            <a:off x="4777910" y="741582"/>
            <a:ext cx="5928190" cy="5374836"/>
          </a:xfrm>
          <a:custGeom>
            <a:avLst/>
            <a:gdLst>
              <a:gd name="connsiteX0" fmla="*/ 3183206 w 5928190"/>
              <a:gd name="connsiteY0" fmla="*/ 3893712 h 5374836"/>
              <a:gd name="connsiteX1" fmla="*/ 4160750 w 5928190"/>
              <a:gd name="connsiteY1" fmla="*/ 3893712 h 5374836"/>
              <a:gd name="connsiteX2" fmla="*/ 4531031 w 5928190"/>
              <a:gd name="connsiteY2" fmla="*/ 4634274 h 5374836"/>
              <a:gd name="connsiteX3" fmla="*/ 4160750 w 5928190"/>
              <a:gd name="connsiteY3" fmla="*/ 5374836 h 5374836"/>
              <a:gd name="connsiteX4" fmla="*/ 3183206 w 5928190"/>
              <a:gd name="connsiteY4" fmla="*/ 5374836 h 5374836"/>
              <a:gd name="connsiteX5" fmla="*/ 2812925 w 5928190"/>
              <a:gd name="connsiteY5" fmla="*/ 4634274 h 5374836"/>
              <a:gd name="connsiteX6" fmla="*/ 4580365 w 5928190"/>
              <a:gd name="connsiteY6" fmla="*/ 3114969 h 5374836"/>
              <a:gd name="connsiteX7" fmla="*/ 5557909 w 5928190"/>
              <a:gd name="connsiteY7" fmla="*/ 3114969 h 5374836"/>
              <a:gd name="connsiteX8" fmla="*/ 5928190 w 5928190"/>
              <a:gd name="connsiteY8" fmla="*/ 3855531 h 5374836"/>
              <a:gd name="connsiteX9" fmla="*/ 5557909 w 5928190"/>
              <a:gd name="connsiteY9" fmla="*/ 4596093 h 5374836"/>
              <a:gd name="connsiteX10" fmla="*/ 4580365 w 5928190"/>
              <a:gd name="connsiteY10" fmla="*/ 4596093 h 5374836"/>
              <a:gd name="connsiteX11" fmla="*/ 4210084 w 5928190"/>
              <a:gd name="connsiteY11" fmla="*/ 3855531 h 5374836"/>
              <a:gd name="connsiteX12" fmla="*/ 1786046 w 5928190"/>
              <a:gd name="connsiteY12" fmla="*/ 3114969 h 5374836"/>
              <a:gd name="connsiteX13" fmla="*/ 2763590 w 5928190"/>
              <a:gd name="connsiteY13" fmla="*/ 3114969 h 5374836"/>
              <a:gd name="connsiteX14" fmla="*/ 3133871 w 5928190"/>
              <a:gd name="connsiteY14" fmla="*/ 3855531 h 5374836"/>
              <a:gd name="connsiteX15" fmla="*/ 2763590 w 5928190"/>
              <a:gd name="connsiteY15" fmla="*/ 4596093 h 5374836"/>
              <a:gd name="connsiteX16" fmla="*/ 1786046 w 5928190"/>
              <a:gd name="connsiteY16" fmla="*/ 4596093 h 5374836"/>
              <a:gd name="connsiteX17" fmla="*/ 1415765 w 5928190"/>
              <a:gd name="connsiteY17" fmla="*/ 3855531 h 5374836"/>
              <a:gd name="connsiteX18" fmla="*/ 3183206 w 5928190"/>
              <a:gd name="connsiteY18" fmla="*/ 2336227 h 5374836"/>
              <a:gd name="connsiteX19" fmla="*/ 4160750 w 5928190"/>
              <a:gd name="connsiteY19" fmla="*/ 2336227 h 5374836"/>
              <a:gd name="connsiteX20" fmla="*/ 4531031 w 5928190"/>
              <a:gd name="connsiteY20" fmla="*/ 3076789 h 5374836"/>
              <a:gd name="connsiteX21" fmla="*/ 4160750 w 5928190"/>
              <a:gd name="connsiteY21" fmla="*/ 3817351 h 5374836"/>
              <a:gd name="connsiteX22" fmla="*/ 3183206 w 5928190"/>
              <a:gd name="connsiteY22" fmla="*/ 3817351 h 5374836"/>
              <a:gd name="connsiteX23" fmla="*/ 2812925 w 5928190"/>
              <a:gd name="connsiteY23" fmla="*/ 3076789 h 5374836"/>
              <a:gd name="connsiteX24" fmla="*/ 4580365 w 5928190"/>
              <a:gd name="connsiteY24" fmla="*/ 1557485 h 5374836"/>
              <a:gd name="connsiteX25" fmla="*/ 5557909 w 5928190"/>
              <a:gd name="connsiteY25" fmla="*/ 1557485 h 5374836"/>
              <a:gd name="connsiteX26" fmla="*/ 5928190 w 5928190"/>
              <a:gd name="connsiteY26" fmla="*/ 2298047 h 5374836"/>
              <a:gd name="connsiteX27" fmla="*/ 5557909 w 5928190"/>
              <a:gd name="connsiteY27" fmla="*/ 3038609 h 5374836"/>
              <a:gd name="connsiteX28" fmla="*/ 4580365 w 5928190"/>
              <a:gd name="connsiteY28" fmla="*/ 3038609 h 5374836"/>
              <a:gd name="connsiteX29" fmla="*/ 4210084 w 5928190"/>
              <a:gd name="connsiteY29" fmla="*/ 2298047 h 5374836"/>
              <a:gd name="connsiteX30" fmla="*/ 1786046 w 5928190"/>
              <a:gd name="connsiteY30" fmla="*/ 1557485 h 5374836"/>
              <a:gd name="connsiteX31" fmla="*/ 2763590 w 5928190"/>
              <a:gd name="connsiteY31" fmla="*/ 1557485 h 5374836"/>
              <a:gd name="connsiteX32" fmla="*/ 3133871 w 5928190"/>
              <a:gd name="connsiteY32" fmla="*/ 2298047 h 5374836"/>
              <a:gd name="connsiteX33" fmla="*/ 2763590 w 5928190"/>
              <a:gd name="connsiteY33" fmla="*/ 3038609 h 5374836"/>
              <a:gd name="connsiteX34" fmla="*/ 1786046 w 5928190"/>
              <a:gd name="connsiteY34" fmla="*/ 3038609 h 5374836"/>
              <a:gd name="connsiteX35" fmla="*/ 1415765 w 5928190"/>
              <a:gd name="connsiteY35" fmla="*/ 2298047 h 5374836"/>
              <a:gd name="connsiteX36" fmla="*/ 3183206 w 5928190"/>
              <a:gd name="connsiteY36" fmla="*/ 778742 h 5374836"/>
              <a:gd name="connsiteX37" fmla="*/ 4160750 w 5928190"/>
              <a:gd name="connsiteY37" fmla="*/ 778742 h 5374836"/>
              <a:gd name="connsiteX38" fmla="*/ 4531031 w 5928190"/>
              <a:gd name="connsiteY38" fmla="*/ 1519304 h 5374836"/>
              <a:gd name="connsiteX39" fmla="*/ 4160750 w 5928190"/>
              <a:gd name="connsiteY39" fmla="*/ 2259866 h 5374836"/>
              <a:gd name="connsiteX40" fmla="*/ 3183206 w 5928190"/>
              <a:gd name="connsiteY40" fmla="*/ 2259866 h 5374836"/>
              <a:gd name="connsiteX41" fmla="*/ 2812925 w 5928190"/>
              <a:gd name="connsiteY41" fmla="*/ 1519304 h 5374836"/>
              <a:gd name="connsiteX42" fmla="*/ 370281 w 5928190"/>
              <a:gd name="connsiteY42" fmla="*/ 775847 h 5374836"/>
              <a:gd name="connsiteX43" fmla="*/ 1347825 w 5928190"/>
              <a:gd name="connsiteY43" fmla="*/ 775847 h 5374836"/>
              <a:gd name="connsiteX44" fmla="*/ 1718106 w 5928190"/>
              <a:gd name="connsiteY44" fmla="*/ 1516409 h 5374836"/>
              <a:gd name="connsiteX45" fmla="*/ 1347825 w 5928190"/>
              <a:gd name="connsiteY45" fmla="*/ 2256971 h 5374836"/>
              <a:gd name="connsiteX46" fmla="*/ 370281 w 5928190"/>
              <a:gd name="connsiteY46" fmla="*/ 2256971 h 5374836"/>
              <a:gd name="connsiteX47" fmla="*/ 0 w 5928190"/>
              <a:gd name="connsiteY47" fmla="*/ 1516409 h 5374836"/>
              <a:gd name="connsiteX48" fmla="*/ 4580365 w 5928190"/>
              <a:gd name="connsiteY48" fmla="*/ 1 h 5374836"/>
              <a:gd name="connsiteX49" fmla="*/ 5557909 w 5928190"/>
              <a:gd name="connsiteY49" fmla="*/ 1 h 5374836"/>
              <a:gd name="connsiteX50" fmla="*/ 5928190 w 5928190"/>
              <a:gd name="connsiteY50" fmla="*/ 740563 h 5374836"/>
              <a:gd name="connsiteX51" fmla="*/ 5557909 w 5928190"/>
              <a:gd name="connsiteY51" fmla="*/ 1481124 h 5374836"/>
              <a:gd name="connsiteX52" fmla="*/ 4580365 w 5928190"/>
              <a:gd name="connsiteY52" fmla="*/ 1481124 h 5374836"/>
              <a:gd name="connsiteX53" fmla="*/ 4210084 w 5928190"/>
              <a:gd name="connsiteY53" fmla="*/ 740563 h 5374836"/>
              <a:gd name="connsiteX54" fmla="*/ 1786046 w 5928190"/>
              <a:gd name="connsiteY54" fmla="*/ 0 h 5374836"/>
              <a:gd name="connsiteX55" fmla="*/ 2763590 w 5928190"/>
              <a:gd name="connsiteY55" fmla="*/ 0 h 5374836"/>
              <a:gd name="connsiteX56" fmla="*/ 3133871 w 5928190"/>
              <a:gd name="connsiteY56" fmla="*/ 740562 h 5374836"/>
              <a:gd name="connsiteX57" fmla="*/ 2763590 w 5928190"/>
              <a:gd name="connsiteY57" fmla="*/ 1481124 h 5374836"/>
              <a:gd name="connsiteX58" fmla="*/ 1786046 w 5928190"/>
              <a:gd name="connsiteY58" fmla="*/ 1481124 h 5374836"/>
              <a:gd name="connsiteX59" fmla="*/ 1415765 w 5928190"/>
              <a:gd name="connsiteY59" fmla="*/ 740562 h 537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928190" h="5374836">
                <a:moveTo>
                  <a:pt x="3183206" y="3893712"/>
                </a:moveTo>
                <a:lnTo>
                  <a:pt x="4160750" y="3893712"/>
                </a:lnTo>
                <a:lnTo>
                  <a:pt x="4531031" y="4634274"/>
                </a:lnTo>
                <a:lnTo>
                  <a:pt x="4160750" y="5374836"/>
                </a:lnTo>
                <a:lnTo>
                  <a:pt x="3183206" y="5374836"/>
                </a:lnTo>
                <a:lnTo>
                  <a:pt x="2812925" y="4634274"/>
                </a:lnTo>
                <a:close/>
                <a:moveTo>
                  <a:pt x="4580365" y="3114969"/>
                </a:moveTo>
                <a:lnTo>
                  <a:pt x="5557909" y="3114969"/>
                </a:lnTo>
                <a:lnTo>
                  <a:pt x="5928190" y="3855531"/>
                </a:lnTo>
                <a:lnTo>
                  <a:pt x="5557909" y="4596093"/>
                </a:lnTo>
                <a:lnTo>
                  <a:pt x="4580365" y="4596093"/>
                </a:lnTo>
                <a:lnTo>
                  <a:pt x="4210084" y="3855531"/>
                </a:lnTo>
                <a:close/>
                <a:moveTo>
                  <a:pt x="1786046" y="3114969"/>
                </a:moveTo>
                <a:lnTo>
                  <a:pt x="2763590" y="3114969"/>
                </a:lnTo>
                <a:lnTo>
                  <a:pt x="3133871" y="3855531"/>
                </a:lnTo>
                <a:lnTo>
                  <a:pt x="2763590" y="4596093"/>
                </a:lnTo>
                <a:lnTo>
                  <a:pt x="1786046" y="4596093"/>
                </a:lnTo>
                <a:lnTo>
                  <a:pt x="1415765" y="3855531"/>
                </a:lnTo>
                <a:close/>
                <a:moveTo>
                  <a:pt x="3183206" y="2336227"/>
                </a:moveTo>
                <a:lnTo>
                  <a:pt x="4160750" y="2336227"/>
                </a:lnTo>
                <a:lnTo>
                  <a:pt x="4531031" y="3076789"/>
                </a:lnTo>
                <a:lnTo>
                  <a:pt x="4160750" y="3817351"/>
                </a:lnTo>
                <a:lnTo>
                  <a:pt x="3183206" y="3817351"/>
                </a:lnTo>
                <a:lnTo>
                  <a:pt x="2812925" y="3076789"/>
                </a:lnTo>
                <a:close/>
                <a:moveTo>
                  <a:pt x="4580365" y="1557485"/>
                </a:moveTo>
                <a:lnTo>
                  <a:pt x="5557909" y="1557485"/>
                </a:lnTo>
                <a:lnTo>
                  <a:pt x="5928190" y="2298047"/>
                </a:lnTo>
                <a:lnTo>
                  <a:pt x="5557909" y="3038609"/>
                </a:lnTo>
                <a:lnTo>
                  <a:pt x="4580365" y="3038609"/>
                </a:lnTo>
                <a:lnTo>
                  <a:pt x="4210084" y="2298047"/>
                </a:lnTo>
                <a:close/>
                <a:moveTo>
                  <a:pt x="1786046" y="1557485"/>
                </a:moveTo>
                <a:lnTo>
                  <a:pt x="2763590" y="1557485"/>
                </a:lnTo>
                <a:lnTo>
                  <a:pt x="3133871" y="2298047"/>
                </a:lnTo>
                <a:lnTo>
                  <a:pt x="2763590" y="3038609"/>
                </a:lnTo>
                <a:lnTo>
                  <a:pt x="1786046" y="3038609"/>
                </a:lnTo>
                <a:lnTo>
                  <a:pt x="1415765" y="2298047"/>
                </a:lnTo>
                <a:close/>
                <a:moveTo>
                  <a:pt x="3183206" y="778742"/>
                </a:moveTo>
                <a:lnTo>
                  <a:pt x="4160750" y="778742"/>
                </a:lnTo>
                <a:lnTo>
                  <a:pt x="4531031" y="1519304"/>
                </a:lnTo>
                <a:lnTo>
                  <a:pt x="4160750" y="2259866"/>
                </a:lnTo>
                <a:lnTo>
                  <a:pt x="3183206" y="2259866"/>
                </a:lnTo>
                <a:lnTo>
                  <a:pt x="2812925" y="1519304"/>
                </a:lnTo>
                <a:close/>
                <a:moveTo>
                  <a:pt x="370281" y="775847"/>
                </a:moveTo>
                <a:lnTo>
                  <a:pt x="1347825" y="775847"/>
                </a:lnTo>
                <a:lnTo>
                  <a:pt x="1718106" y="1516409"/>
                </a:lnTo>
                <a:lnTo>
                  <a:pt x="1347825" y="2256971"/>
                </a:lnTo>
                <a:lnTo>
                  <a:pt x="370281" y="2256971"/>
                </a:lnTo>
                <a:lnTo>
                  <a:pt x="0" y="1516409"/>
                </a:lnTo>
                <a:close/>
                <a:moveTo>
                  <a:pt x="4580365" y="1"/>
                </a:moveTo>
                <a:lnTo>
                  <a:pt x="5557909" y="1"/>
                </a:lnTo>
                <a:lnTo>
                  <a:pt x="5928190" y="740563"/>
                </a:lnTo>
                <a:lnTo>
                  <a:pt x="5557909" y="1481124"/>
                </a:lnTo>
                <a:lnTo>
                  <a:pt x="4580365" y="1481124"/>
                </a:lnTo>
                <a:lnTo>
                  <a:pt x="4210084" y="740563"/>
                </a:lnTo>
                <a:close/>
                <a:moveTo>
                  <a:pt x="1786046" y="0"/>
                </a:moveTo>
                <a:lnTo>
                  <a:pt x="2763590" y="0"/>
                </a:lnTo>
                <a:lnTo>
                  <a:pt x="3133871" y="740562"/>
                </a:lnTo>
                <a:lnTo>
                  <a:pt x="2763590" y="1481124"/>
                </a:lnTo>
                <a:lnTo>
                  <a:pt x="1786046" y="1481124"/>
                </a:lnTo>
                <a:lnTo>
                  <a:pt x="1415765" y="740562"/>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41184230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F2B6A67B-668A-4F33-B079-757CEFE81AFD}"/>
              </a:ext>
            </a:extLst>
          </p:cNvPr>
          <p:cNvSpPr>
            <a:spLocks noGrp="1"/>
          </p:cNvSpPr>
          <p:nvPr>
            <p:ph type="pic" sz="quarter" idx="10"/>
          </p:nvPr>
        </p:nvSpPr>
        <p:spPr>
          <a:xfrm>
            <a:off x="0" y="1728190"/>
            <a:ext cx="2514600" cy="2514600"/>
          </a:xfrm>
          <a:custGeom>
            <a:avLst/>
            <a:gdLst>
              <a:gd name="connsiteX0" fmla="*/ 0 w 2514600"/>
              <a:gd name="connsiteY0" fmla="*/ 0 h 2514600"/>
              <a:gd name="connsiteX1" fmla="*/ 2514600 w 2514600"/>
              <a:gd name="connsiteY1" fmla="*/ 0 h 2514600"/>
              <a:gd name="connsiteX2" fmla="*/ 2514600 w 2514600"/>
              <a:gd name="connsiteY2" fmla="*/ 2514600 h 2514600"/>
              <a:gd name="connsiteX3" fmla="*/ 0 w 2514600"/>
              <a:gd name="connsiteY3" fmla="*/ 2514600 h 2514600"/>
            </a:gdLst>
            <a:ahLst/>
            <a:cxnLst>
              <a:cxn ang="0">
                <a:pos x="connsiteX0" y="connsiteY0"/>
              </a:cxn>
              <a:cxn ang="0">
                <a:pos x="connsiteX1" y="connsiteY1"/>
              </a:cxn>
              <a:cxn ang="0">
                <a:pos x="connsiteX2" y="connsiteY2"/>
              </a:cxn>
              <a:cxn ang="0">
                <a:pos x="connsiteX3" y="connsiteY3"/>
              </a:cxn>
            </a:cxnLst>
            <a:rect l="l" t="t" r="r" b="b"/>
            <a:pathLst>
              <a:path w="2514600" h="2514600">
                <a:moveTo>
                  <a:pt x="0" y="0"/>
                </a:moveTo>
                <a:lnTo>
                  <a:pt x="2514600" y="0"/>
                </a:lnTo>
                <a:lnTo>
                  <a:pt x="2514600" y="2514600"/>
                </a:lnTo>
                <a:lnTo>
                  <a:pt x="0" y="2514600"/>
                </a:lnTo>
                <a:close/>
              </a:path>
            </a:pathLst>
          </a:custGeom>
          <a:solidFill>
            <a:schemeClr val="bg1">
              <a:lumMod val="95000"/>
            </a:schemeClr>
          </a:solidFill>
        </p:spPr>
        <p:txBody>
          <a:bodyPr wrap="square">
            <a:noAutofit/>
          </a:bodyPr>
          <a:lstStyle/>
          <a:p>
            <a:endParaRPr lang="en-US"/>
          </a:p>
        </p:txBody>
      </p:sp>
      <p:sp>
        <p:nvSpPr>
          <p:cNvPr id="15" name="Picture Placeholder 14">
            <a:extLst>
              <a:ext uri="{FF2B5EF4-FFF2-40B4-BE49-F238E27FC236}">
                <a16:creationId xmlns:a16="http://schemas.microsoft.com/office/drawing/2014/main" id="{1B44663B-1320-4266-8AE3-7AEBEDCE0EAF}"/>
              </a:ext>
            </a:extLst>
          </p:cNvPr>
          <p:cNvSpPr>
            <a:spLocks noGrp="1"/>
          </p:cNvSpPr>
          <p:nvPr>
            <p:ph type="pic" sz="quarter" idx="11"/>
          </p:nvPr>
        </p:nvSpPr>
        <p:spPr>
          <a:xfrm>
            <a:off x="2676858" y="1728190"/>
            <a:ext cx="2514600" cy="2514600"/>
          </a:xfrm>
          <a:custGeom>
            <a:avLst/>
            <a:gdLst>
              <a:gd name="connsiteX0" fmla="*/ 0 w 2514600"/>
              <a:gd name="connsiteY0" fmla="*/ 0 h 2514600"/>
              <a:gd name="connsiteX1" fmla="*/ 2514600 w 2514600"/>
              <a:gd name="connsiteY1" fmla="*/ 0 h 2514600"/>
              <a:gd name="connsiteX2" fmla="*/ 2514600 w 2514600"/>
              <a:gd name="connsiteY2" fmla="*/ 2514600 h 2514600"/>
              <a:gd name="connsiteX3" fmla="*/ 0 w 2514600"/>
              <a:gd name="connsiteY3" fmla="*/ 2514600 h 2514600"/>
            </a:gdLst>
            <a:ahLst/>
            <a:cxnLst>
              <a:cxn ang="0">
                <a:pos x="connsiteX0" y="connsiteY0"/>
              </a:cxn>
              <a:cxn ang="0">
                <a:pos x="connsiteX1" y="connsiteY1"/>
              </a:cxn>
              <a:cxn ang="0">
                <a:pos x="connsiteX2" y="connsiteY2"/>
              </a:cxn>
              <a:cxn ang="0">
                <a:pos x="connsiteX3" y="connsiteY3"/>
              </a:cxn>
            </a:cxnLst>
            <a:rect l="l" t="t" r="r" b="b"/>
            <a:pathLst>
              <a:path w="2514600" h="2514600">
                <a:moveTo>
                  <a:pt x="0" y="0"/>
                </a:moveTo>
                <a:lnTo>
                  <a:pt x="2514600" y="0"/>
                </a:lnTo>
                <a:lnTo>
                  <a:pt x="2514600" y="2514600"/>
                </a:lnTo>
                <a:lnTo>
                  <a:pt x="0" y="2514600"/>
                </a:lnTo>
                <a:close/>
              </a:path>
            </a:pathLst>
          </a:custGeom>
          <a:solidFill>
            <a:schemeClr val="bg1">
              <a:lumMod val="95000"/>
            </a:schemeClr>
          </a:solidFill>
        </p:spPr>
        <p:txBody>
          <a:bodyPr wrap="square">
            <a:noAutofit/>
          </a:bodyPr>
          <a:lstStyle/>
          <a:p>
            <a:endParaRPr lang="en-US"/>
          </a:p>
        </p:txBody>
      </p:sp>
      <p:sp>
        <p:nvSpPr>
          <p:cNvPr id="18" name="Picture Placeholder 17">
            <a:extLst>
              <a:ext uri="{FF2B5EF4-FFF2-40B4-BE49-F238E27FC236}">
                <a16:creationId xmlns:a16="http://schemas.microsoft.com/office/drawing/2014/main" id="{0D0E0544-BB27-4BF7-AF35-7E66B4967A2F}"/>
              </a:ext>
            </a:extLst>
          </p:cNvPr>
          <p:cNvSpPr>
            <a:spLocks noGrp="1"/>
          </p:cNvSpPr>
          <p:nvPr>
            <p:ph type="pic" sz="quarter" idx="12"/>
          </p:nvPr>
        </p:nvSpPr>
        <p:spPr>
          <a:xfrm>
            <a:off x="5353718" y="1728190"/>
            <a:ext cx="2514600" cy="2514600"/>
          </a:xfrm>
          <a:custGeom>
            <a:avLst/>
            <a:gdLst>
              <a:gd name="connsiteX0" fmla="*/ 0 w 2514600"/>
              <a:gd name="connsiteY0" fmla="*/ 0 h 2514600"/>
              <a:gd name="connsiteX1" fmla="*/ 2514600 w 2514600"/>
              <a:gd name="connsiteY1" fmla="*/ 0 h 2514600"/>
              <a:gd name="connsiteX2" fmla="*/ 2514600 w 2514600"/>
              <a:gd name="connsiteY2" fmla="*/ 2514600 h 2514600"/>
              <a:gd name="connsiteX3" fmla="*/ 0 w 2514600"/>
              <a:gd name="connsiteY3" fmla="*/ 2514600 h 2514600"/>
            </a:gdLst>
            <a:ahLst/>
            <a:cxnLst>
              <a:cxn ang="0">
                <a:pos x="connsiteX0" y="connsiteY0"/>
              </a:cxn>
              <a:cxn ang="0">
                <a:pos x="connsiteX1" y="connsiteY1"/>
              </a:cxn>
              <a:cxn ang="0">
                <a:pos x="connsiteX2" y="connsiteY2"/>
              </a:cxn>
              <a:cxn ang="0">
                <a:pos x="connsiteX3" y="connsiteY3"/>
              </a:cxn>
            </a:cxnLst>
            <a:rect l="l" t="t" r="r" b="b"/>
            <a:pathLst>
              <a:path w="2514600" h="2514600">
                <a:moveTo>
                  <a:pt x="0" y="0"/>
                </a:moveTo>
                <a:lnTo>
                  <a:pt x="2514600" y="0"/>
                </a:lnTo>
                <a:lnTo>
                  <a:pt x="2514600" y="2514600"/>
                </a:lnTo>
                <a:lnTo>
                  <a:pt x="0" y="2514600"/>
                </a:lnTo>
                <a:close/>
              </a:path>
            </a:pathLst>
          </a:custGeom>
          <a:solidFill>
            <a:schemeClr val="bg1">
              <a:lumMod val="95000"/>
            </a:schemeClr>
          </a:solidFill>
        </p:spPr>
        <p:txBody>
          <a:bodyPr wrap="square">
            <a:noAutofit/>
          </a:bodyPr>
          <a:lstStyle/>
          <a:p>
            <a:endParaRPr lang="en-US"/>
          </a:p>
        </p:txBody>
      </p:sp>
      <p:sp>
        <p:nvSpPr>
          <p:cNvPr id="21" name="Picture Placeholder 20">
            <a:extLst>
              <a:ext uri="{FF2B5EF4-FFF2-40B4-BE49-F238E27FC236}">
                <a16:creationId xmlns:a16="http://schemas.microsoft.com/office/drawing/2014/main" id="{86772A3D-7DDE-401B-9FC2-5BC753F7531A}"/>
              </a:ext>
            </a:extLst>
          </p:cNvPr>
          <p:cNvSpPr>
            <a:spLocks noGrp="1"/>
          </p:cNvSpPr>
          <p:nvPr>
            <p:ph type="pic" sz="quarter" idx="13"/>
          </p:nvPr>
        </p:nvSpPr>
        <p:spPr>
          <a:xfrm>
            <a:off x="8030578" y="1752600"/>
            <a:ext cx="2514600" cy="2514600"/>
          </a:xfrm>
          <a:custGeom>
            <a:avLst/>
            <a:gdLst>
              <a:gd name="connsiteX0" fmla="*/ 0 w 2514600"/>
              <a:gd name="connsiteY0" fmla="*/ 0 h 2514600"/>
              <a:gd name="connsiteX1" fmla="*/ 2514600 w 2514600"/>
              <a:gd name="connsiteY1" fmla="*/ 0 h 2514600"/>
              <a:gd name="connsiteX2" fmla="*/ 2514600 w 2514600"/>
              <a:gd name="connsiteY2" fmla="*/ 2514600 h 2514600"/>
              <a:gd name="connsiteX3" fmla="*/ 0 w 2514600"/>
              <a:gd name="connsiteY3" fmla="*/ 2514600 h 2514600"/>
            </a:gdLst>
            <a:ahLst/>
            <a:cxnLst>
              <a:cxn ang="0">
                <a:pos x="connsiteX0" y="connsiteY0"/>
              </a:cxn>
              <a:cxn ang="0">
                <a:pos x="connsiteX1" y="connsiteY1"/>
              </a:cxn>
              <a:cxn ang="0">
                <a:pos x="connsiteX2" y="connsiteY2"/>
              </a:cxn>
              <a:cxn ang="0">
                <a:pos x="connsiteX3" y="connsiteY3"/>
              </a:cxn>
            </a:cxnLst>
            <a:rect l="l" t="t" r="r" b="b"/>
            <a:pathLst>
              <a:path w="2514600" h="2514600">
                <a:moveTo>
                  <a:pt x="0" y="0"/>
                </a:moveTo>
                <a:lnTo>
                  <a:pt x="2514600" y="0"/>
                </a:lnTo>
                <a:lnTo>
                  <a:pt x="2514600" y="2514600"/>
                </a:lnTo>
                <a:lnTo>
                  <a:pt x="0" y="2514600"/>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1610274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F6B17993-9CFF-4FCA-A26D-E3346F5F09C0}"/>
              </a:ext>
            </a:extLst>
          </p:cNvPr>
          <p:cNvSpPr>
            <a:spLocks noGrp="1"/>
          </p:cNvSpPr>
          <p:nvPr>
            <p:ph type="pic" sz="quarter" idx="10"/>
          </p:nvPr>
        </p:nvSpPr>
        <p:spPr>
          <a:xfrm>
            <a:off x="5678170" y="0"/>
            <a:ext cx="3547110" cy="3361159"/>
          </a:xfrm>
          <a:custGeom>
            <a:avLst/>
            <a:gdLst>
              <a:gd name="connsiteX0" fmla="*/ 840290 w 3547110"/>
              <a:gd name="connsiteY0" fmla="*/ 0 h 3361159"/>
              <a:gd name="connsiteX1" fmla="*/ 3547110 w 3547110"/>
              <a:gd name="connsiteY1" fmla="*/ 0 h 3361159"/>
              <a:gd name="connsiteX2" fmla="*/ 2706820 w 3547110"/>
              <a:gd name="connsiteY2" fmla="*/ 3361159 h 3361159"/>
              <a:gd name="connsiteX3" fmla="*/ 0 w 3547110"/>
              <a:gd name="connsiteY3" fmla="*/ 3361159 h 3361159"/>
            </a:gdLst>
            <a:ahLst/>
            <a:cxnLst>
              <a:cxn ang="0">
                <a:pos x="connsiteX0" y="connsiteY0"/>
              </a:cxn>
              <a:cxn ang="0">
                <a:pos x="connsiteX1" y="connsiteY1"/>
              </a:cxn>
              <a:cxn ang="0">
                <a:pos x="connsiteX2" y="connsiteY2"/>
              </a:cxn>
              <a:cxn ang="0">
                <a:pos x="connsiteX3" y="connsiteY3"/>
              </a:cxn>
            </a:cxnLst>
            <a:rect l="l" t="t" r="r" b="b"/>
            <a:pathLst>
              <a:path w="3547110" h="3361159">
                <a:moveTo>
                  <a:pt x="840290" y="0"/>
                </a:moveTo>
                <a:lnTo>
                  <a:pt x="3547110" y="0"/>
                </a:lnTo>
                <a:lnTo>
                  <a:pt x="2706820" y="3361159"/>
                </a:lnTo>
                <a:lnTo>
                  <a:pt x="0" y="3361159"/>
                </a:lnTo>
                <a:close/>
              </a:path>
            </a:pathLst>
          </a:custGeom>
          <a:solidFill>
            <a:schemeClr val="bg1">
              <a:lumMod val="95000"/>
            </a:schemeClr>
          </a:solidFill>
        </p:spPr>
        <p:txBody>
          <a:bodyPr wrap="square">
            <a:noAutofit/>
          </a:bodyPr>
          <a:lstStyle/>
          <a:p>
            <a:endParaRPr lang="en-US"/>
          </a:p>
        </p:txBody>
      </p:sp>
      <p:sp>
        <p:nvSpPr>
          <p:cNvPr id="14" name="Picture Placeholder 13">
            <a:extLst>
              <a:ext uri="{FF2B5EF4-FFF2-40B4-BE49-F238E27FC236}">
                <a16:creationId xmlns:a16="http://schemas.microsoft.com/office/drawing/2014/main" id="{EE432166-9159-4194-B8E2-062657AF4757}"/>
              </a:ext>
            </a:extLst>
          </p:cNvPr>
          <p:cNvSpPr>
            <a:spLocks noGrp="1"/>
          </p:cNvSpPr>
          <p:nvPr>
            <p:ph type="pic" sz="quarter" idx="11"/>
          </p:nvPr>
        </p:nvSpPr>
        <p:spPr>
          <a:xfrm>
            <a:off x="4803775" y="3496841"/>
            <a:ext cx="3547110" cy="3361159"/>
          </a:xfrm>
          <a:custGeom>
            <a:avLst/>
            <a:gdLst>
              <a:gd name="connsiteX0" fmla="*/ 840290 w 3547110"/>
              <a:gd name="connsiteY0" fmla="*/ 0 h 3361159"/>
              <a:gd name="connsiteX1" fmla="*/ 3547110 w 3547110"/>
              <a:gd name="connsiteY1" fmla="*/ 0 h 3361159"/>
              <a:gd name="connsiteX2" fmla="*/ 2706820 w 3547110"/>
              <a:gd name="connsiteY2" fmla="*/ 3361159 h 3361159"/>
              <a:gd name="connsiteX3" fmla="*/ 0 w 3547110"/>
              <a:gd name="connsiteY3" fmla="*/ 3361159 h 3361159"/>
            </a:gdLst>
            <a:ahLst/>
            <a:cxnLst>
              <a:cxn ang="0">
                <a:pos x="connsiteX0" y="connsiteY0"/>
              </a:cxn>
              <a:cxn ang="0">
                <a:pos x="connsiteX1" y="connsiteY1"/>
              </a:cxn>
              <a:cxn ang="0">
                <a:pos x="connsiteX2" y="connsiteY2"/>
              </a:cxn>
              <a:cxn ang="0">
                <a:pos x="connsiteX3" y="connsiteY3"/>
              </a:cxn>
            </a:cxnLst>
            <a:rect l="l" t="t" r="r" b="b"/>
            <a:pathLst>
              <a:path w="3547110" h="3361159">
                <a:moveTo>
                  <a:pt x="840290" y="0"/>
                </a:moveTo>
                <a:lnTo>
                  <a:pt x="3547110" y="0"/>
                </a:lnTo>
                <a:lnTo>
                  <a:pt x="2706820" y="3361159"/>
                </a:lnTo>
                <a:lnTo>
                  <a:pt x="0" y="3361159"/>
                </a:lnTo>
                <a:close/>
              </a:path>
            </a:pathLst>
          </a:custGeom>
          <a:solidFill>
            <a:schemeClr val="bg1">
              <a:lumMod val="95000"/>
            </a:schemeClr>
          </a:solidFill>
        </p:spPr>
        <p:txBody>
          <a:bodyPr wrap="square">
            <a:noAutofit/>
          </a:bodyPr>
          <a:lstStyle/>
          <a:p>
            <a:endParaRPr lang="en-US"/>
          </a:p>
        </p:txBody>
      </p:sp>
      <p:sp>
        <p:nvSpPr>
          <p:cNvPr id="17" name="Picture Placeholder 16">
            <a:extLst>
              <a:ext uri="{FF2B5EF4-FFF2-40B4-BE49-F238E27FC236}">
                <a16:creationId xmlns:a16="http://schemas.microsoft.com/office/drawing/2014/main" id="{16330232-EEE8-4F61-AAFC-A8B166E99C5B}"/>
              </a:ext>
            </a:extLst>
          </p:cNvPr>
          <p:cNvSpPr>
            <a:spLocks noGrp="1"/>
          </p:cNvSpPr>
          <p:nvPr>
            <p:ph type="pic" sz="quarter" idx="12"/>
          </p:nvPr>
        </p:nvSpPr>
        <p:spPr>
          <a:xfrm>
            <a:off x="8076565" y="1872260"/>
            <a:ext cx="3547110" cy="3361159"/>
          </a:xfrm>
          <a:custGeom>
            <a:avLst/>
            <a:gdLst>
              <a:gd name="connsiteX0" fmla="*/ 840290 w 3547110"/>
              <a:gd name="connsiteY0" fmla="*/ 0 h 3361159"/>
              <a:gd name="connsiteX1" fmla="*/ 3547110 w 3547110"/>
              <a:gd name="connsiteY1" fmla="*/ 0 h 3361159"/>
              <a:gd name="connsiteX2" fmla="*/ 2706820 w 3547110"/>
              <a:gd name="connsiteY2" fmla="*/ 3361159 h 3361159"/>
              <a:gd name="connsiteX3" fmla="*/ 0 w 3547110"/>
              <a:gd name="connsiteY3" fmla="*/ 3361159 h 3361159"/>
            </a:gdLst>
            <a:ahLst/>
            <a:cxnLst>
              <a:cxn ang="0">
                <a:pos x="connsiteX0" y="connsiteY0"/>
              </a:cxn>
              <a:cxn ang="0">
                <a:pos x="connsiteX1" y="connsiteY1"/>
              </a:cxn>
              <a:cxn ang="0">
                <a:pos x="connsiteX2" y="connsiteY2"/>
              </a:cxn>
              <a:cxn ang="0">
                <a:pos x="connsiteX3" y="connsiteY3"/>
              </a:cxn>
            </a:cxnLst>
            <a:rect l="l" t="t" r="r" b="b"/>
            <a:pathLst>
              <a:path w="3547110" h="3361159">
                <a:moveTo>
                  <a:pt x="840290" y="0"/>
                </a:moveTo>
                <a:lnTo>
                  <a:pt x="3547110" y="0"/>
                </a:lnTo>
                <a:lnTo>
                  <a:pt x="2706820" y="3361159"/>
                </a:lnTo>
                <a:lnTo>
                  <a:pt x="0" y="3361159"/>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15912625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6950784-B757-47BD-8795-A0C13D974C6B}"/>
              </a:ext>
            </a:extLst>
          </p:cNvPr>
          <p:cNvSpPr>
            <a:spLocks noGrp="1"/>
          </p:cNvSpPr>
          <p:nvPr>
            <p:ph type="pic" sz="quarter" idx="10"/>
          </p:nvPr>
        </p:nvSpPr>
        <p:spPr>
          <a:xfrm>
            <a:off x="4587489" y="734962"/>
            <a:ext cx="4068686" cy="6123039"/>
          </a:xfrm>
          <a:custGeom>
            <a:avLst/>
            <a:gdLst>
              <a:gd name="connsiteX0" fmla="*/ 933164 w 4068686"/>
              <a:gd name="connsiteY0" fmla="*/ 0 h 6123039"/>
              <a:gd name="connsiteX1" fmla="*/ 4068686 w 4068686"/>
              <a:gd name="connsiteY1" fmla="*/ 0 h 6123039"/>
              <a:gd name="connsiteX2" fmla="*/ 3135522 w 4068686"/>
              <a:gd name="connsiteY2" fmla="*/ 6123039 h 6123039"/>
              <a:gd name="connsiteX3" fmla="*/ 0 w 4068686"/>
              <a:gd name="connsiteY3" fmla="*/ 6123039 h 6123039"/>
            </a:gdLst>
            <a:ahLst/>
            <a:cxnLst>
              <a:cxn ang="0">
                <a:pos x="connsiteX0" y="connsiteY0"/>
              </a:cxn>
              <a:cxn ang="0">
                <a:pos x="connsiteX1" y="connsiteY1"/>
              </a:cxn>
              <a:cxn ang="0">
                <a:pos x="connsiteX2" y="connsiteY2"/>
              </a:cxn>
              <a:cxn ang="0">
                <a:pos x="connsiteX3" y="connsiteY3"/>
              </a:cxn>
            </a:cxnLst>
            <a:rect l="l" t="t" r="r" b="b"/>
            <a:pathLst>
              <a:path w="4068686" h="6123039">
                <a:moveTo>
                  <a:pt x="933164" y="0"/>
                </a:moveTo>
                <a:lnTo>
                  <a:pt x="4068686" y="0"/>
                </a:lnTo>
                <a:lnTo>
                  <a:pt x="3135522" y="6123039"/>
                </a:lnTo>
                <a:lnTo>
                  <a:pt x="0" y="6123039"/>
                </a:lnTo>
                <a:close/>
              </a:path>
            </a:pathLst>
          </a:custGeom>
          <a:solidFill>
            <a:schemeClr val="bg1">
              <a:lumMod val="95000"/>
            </a:schemeClr>
          </a:solidFill>
        </p:spPr>
        <p:txBody>
          <a:bodyPr wrap="square">
            <a:noAutofit/>
          </a:bodyPr>
          <a:lstStyle/>
          <a:p>
            <a:endParaRPr lang="en-US"/>
          </a:p>
        </p:txBody>
      </p:sp>
      <p:sp>
        <p:nvSpPr>
          <p:cNvPr id="18" name="Picture Placeholder 17">
            <a:extLst>
              <a:ext uri="{FF2B5EF4-FFF2-40B4-BE49-F238E27FC236}">
                <a16:creationId xmlns:a16="http://schemas.microsoft.com/office/drawing/2014/main" id="{E9700DCE-85C9-4FF8-866E-8813C521A391}"/>
              </a:ext>
            </a:extLst>
          </p:cNvPr>
          <p:cNvSpPr>
            <a:spLocks noGrp="1"/>
          </p:cNvSpPr>
          <p:nvPr>
            <p:ph type="pic" sz="quarter" idx="11"/>
          </p:nvPr>
        </p:nvSpPr>
        <p:spPr>
          <a:xfrm>
            <a:off x="7960336" y="1"/>
            <a:ext cx="4034315" cy="5897511"/>
          </a:xfrm>
          <a:custGeom>
            <a:avLst/>
            <a:gdLst>
              <a:gd name="connsiteX0" fmla="*/ 898793 w 4034315"/>
              <a:gd name="connsiteY0" fmla="*/ 0 h 5897511"/>
              <a:gd name="connsiteX1" fmla="*/ 4034315 w 4034315"/>
              <a:gd name="connsiteY1" fmla="*/ 0 h 5897511"/>
              <a:gd name="connsiteX2" fmla="*/ 3135522 w 4034315"/>
              <a:gd name="connsiteY2" fmla="*/ 5897511 h 5897511"/>
              <a:gd name="connsiteX3" fmla="*/ 0 w 4034315"/>
              <a:gd name="connsiteY3" fmla="*/ 5897511 h 5897511"/>
            </a:gdLst>
            <a:ahLst/>
            <a:cxnLst>
              <a:cxn ang="0">
                <a:pos x="connsiteX0" y="connsiteY0"/>
              </a:cxn>
              <a:cxn ang="0">
                <a:pos x="connsiteX1" y="connsiteY1"/>
              </a:cxn>
              <a:cxn ang="0">
                <a:pos x="connsiteX2" y="connsiteY2"/>
              </a:cxn>
              <a:cxn ang="0">
                <a:pos x="connsiteX3" y="connsiteY3"/>
              </a:cxn>
            </a:cxnLst>
            <a:rect l="l" t="t" r="r" b="b"/>
            <a:pathLst>
              <a:path w="4034315" h="5897511">
                <a:moveTo>
                  <a:pt x="898793" y="0"/>
                </a:moveTo>
                <a:lnTo>
                  <a:pt x="4034315" y="0"/>
                </a:lnTo>
                <a:lnTo>
                  <a:pt x="3135522" y="5897511"/>
                </a:lnTo>
                <a:lnTo>
                  <a:pt x="0" y="5897511"/>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23444938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61D9011E-916A-47ED-BD67-6A8446466AEC}"/>
              </a:ext>
            </a:extLst>
          </p:cNvPr>
          <p:cNvSpPr>
            <a:spLocks noGrp="1"/>
          </p:cNvSpPr>
          <p:nvPr>
            <p:ph type="pic" sz="quarter" idx="10"/>
          </p:nvPr>
        </p:nvSpPr>
        <p:spPr>
          <a:xfrm>
            <a:off x="1083020" y="536174"/>
            <a:ext cx="4759704" cy="5421942"/>
          </a:xfrm>
          <a:custGeom>
            <a:avLst/>
            <a:gdLst>
              <a:gd name="connsiteX0" fmla="*/ 1417435 w 4759704"/>
              <a:gd name="connsiteY0" fmla="*/ 624969 h 5421942"/>
              <a:gd name="connsiteX1" fmla="*/ 1872454 w 4759704"/>
              <a:gd name="connsiteY1" fmla="*/ 1079989 h 5421942"/>
              <a:gd name="connsiteX2" fmla="*/ 1872453 w 4759704"/>
              <a:gd name="connsiteY2" fmla="*/ 4966923 h 5421942"/>
              <a:gd name="connsiteX3" fmla="*/ 1417434 w 4759704"/>
              <a:gd name="connsiteY3" fmla="*/ 5421942 h 5421942"/>
              <a:gd name="connsiteX4" fmla="*/ 1417435 w 4759704"/>
              <a:gd name="connsiteY4" fmla="*/ 5421941 h 5421942"/>
              <a:gd name="connsiteX5" fmla="*/ 962416 w 4759704"/>
              <a:gd name="connsiteY5" fmla="*/ 4966922 h 5421942"/>
              <a:gd name="connsiteX6" fmla="*/ 962416 w 4759704"/>
              <a:gd name="connsiteY6" fmla="*/ 1079989 h 5421942"/>
              <a:gd name="connsiteX7" fmla="*/ 1417435 w 4759704"/>
              <a:gd name="connsiteY7" fmla="*/ 624969 h 5421942"/>
              <a:gd name="connsiteX8" fmla="*/ 3342267 w 4759704"/>
              <a:gd name="connsiteY8" fmla="*/ 494340 h 5421942"/>
              <a:gd name="connsiteX9" fmla="*/ 3797286 w 4759704"/>
              <a:gd name="connsiteY9" fmla="*/ 949359 h 5421942"/>
              <a:gd name="connsiteX10" fmla="*/ 3797285 w 4759704"/>
              <a:gd name="connsiteY10" fmla="*/ 4836294 h 5421942"/>
              <a:gd name="connsiteX11" fmla="*/ 3342266 w 4759704"/>
              <a:gd name="connsiteY11" fmla="*/ 5291313 h 5421942"/>
              <a:gd name="connsiteX12" fmla="*/ 3342267 w 4759704"/>
              <a:gd name="connsiteY12" fmla="*/ 5291312 h 5421942"/>
              <a:gd name="connsiteX13" fmla="*/ 2887248 w 4759704"/>
              <a:gd name="connsiteY13" fmla="*/ 4836293 h 5421942"/>
              <a:gd name="connsiteX14" fmla="*/ 2887248 w 4759704"/>
              <a:gd name="connsiteY14" fmla="*/ 949359 h 5421942"/>
              <a:gd name="connsiteX15" fmla="*/ 3342267 w 4759704"/>
              <a:gd name="connsiteY15" fmla="*/ 494340 h 5421942"/>
              <a:gd name="connsiteX16" fmla="*/ 455019 w 4759704"/>
              <a:gd name="connsiteY16" fmla="*/ 468086 h 5421942"/>
              <a:gd name="connsiteX17" fmla="*/ 910038 w 4759704"/>
              <a:gd name="connsiteY17" fmla="*/ 923105 h 5421942"/>
              <a:gd name="connsiteX18" fmla="*/ 910037 w 4759704"/>
              <a:gd name="connsiteY18" fmla="*/ 4810040 h 5421942"/>
              <a:gd name="connsiteX19" fmla="*/ 455018 w 4759704"/>
              <a:gd name="connsiteY19" fmla="*/ 5265059 h 5421942"/>
              <a:gd name="connsiteX20" fmla="*/ 455019 w 4759704"/>
              <a:gd name="connsiteY20" fmla="*/ 5265058 h 5421942"/>
              <a:gd name="connsiteX21" fmla="*/ 0 w 4759704"/>
              <a:gd name="connsiteY21" fmla="*/ 4810039 h 5421942"/>
              <a:gd name="connsiteX22" fmla="*/ 0 w 4759704"/>
              <a:gd name="connsiteY22" fmla="*/ 923105 h 5421942"/>
              <a:gd name="connsiteX23" fmla="*/ 455019 w 4759704"/>
              <a:gd name="connsiteY23" fmla="*/ 468086 h 5421942"/>
              <a:gd name="connsiteX24" fmla="*/ 2379851 w 4759704"/>
              <a:gd name="connsiteY24" fmla="*/ 261257 h 5421942"/>
              <a:gd name="connsiteX25" fmla="*/ 2834870 w 4759704"/>
              <a:gd name="connsiteY25" fmla="*/ 716276 h 5421942"/>
              <a:gd name="connsiteX26" fmla="*/ 2834869 w 4759704"/>
              <a:gd name="connsiteY26" fmla="*/ 4603211 h 5421942"/>
              <a:gd name="connsiteX27" fmla="*/ 2379850 w 4759704"/>
              <a:gd name="connsiteY27" fmla="*/ 5058230 h 5421942"/>
              <a:gd name="connsiteX28" fmla="*/ 2379851 w 4759704"/>
              <a:gd name="connsiteY28" fmla="*/ 5058229 h 5421942"/>
              <a:gd name="connsiteX29" fmla="*/ 1924832 w 4759704"/>
              <a:gd name="connsiteY29" fmla="*/ 4603210 h 5421942"/>
              <a:gd name="connsiteX30" fmla="*/ 1924832 w 4759704"/>
              <a:gd name="connsiteY30" fmla="*/ 716276 h 5421942"/>
              <a:gd name="connsiteX31" fmla="*/ 2379851 w 4759704"/>
              <a:gd name="connsiteY31" fmla="*/ 261257 h 5421942"/>
              <a:gd name="connsiteX32" fmla="*/ 4304685 w 4759704"/>
              <a:gd name="connsiteY32" fmla="*/ 0 h 5421942"/>
              <a:gd name="connsiteX33" fmla="*/ 4759704 w 4759704"/>
              <a:gd name="connsiteY33" fmla="*/ 455019 h 5421942"/>
              <a:gd name="connsiteX34" fmla="*/ 4759703 w 4759704"/>
              <a:gd name="connsiteY34" fmla="*/ 4341954 h 5421942"/>
              <a:gd name="connsiteX35" fmla="*/ 4304684 w 4759704"/>
              <a:gd name="connsiteY35" fmla="*/ 4796973 h 5421942"/>
              <a:gd name="connsiteX36" fmla="*/ 4304685 w 4759704"/>
              <a:gd name="connsiteY36" fmla="*/ 4796972 h 5421942"/>
              <a:gd name="connsiteX37" fmla="*/ 3849666 w 4759704"/>
              <a:gd name="connsiteY37" fmla="*/ 4341953 h 5421942"/>
              <a:gd name="connsiteX38" fmla="*/ 3849666 w 4759704"/>
              <a:gd name="connsiteY38" fmla="*/ 455019 h 5421942"/>
              <a:gd name="connsiteX39" fmla="*/ 4304685 w 4759704"/>
              <a:gd name="connsiteY39" fmla="*/ 0 h 542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759704" h="5421942">
                <a:moveTo>
                  <a:pt x="1417435" y="624969"/>
                </a:moveTo>
                <a:cubicBezTo>
                  <a:pt x="1668735" y="624969"/>
                  <a:pt x="1872454" y="828688"/>
                  <a:pt x="1872454" y="1079989"/>
                </a:cubicBezTo>
                <a:cubicBezTo>
                  <a:pt x="1872454" y="2375633"/>
                  <a:pt x="1872453" y="3671278"/>
                  <a:pt x="1872453" y="4966923"/>
                </a:cubicBezTo>
                <a:cubicBezTo>
                  <a:pt x="1872453" y="5218223"/>
                  <a:pt x="1668734" y="5421942"/>
                  <a:pt x="1417434" y="5421942"/>
                </a:cubicBezTo>
                <a:lnTo>
                  <a:pt x="1417435" y="5421941"/>
                </a:lnTo>
                <a:cubicBezTo>
                  <a:pt x="1166135" y="5421941"/>
                  <a:pt x="962416" y="5218222"/>
                  <a:pt x="962416" y="4966922"/>
                </a:cubicBezTo>
                <a:lnTo>
                  <a:pt x="962416" y="1079989"/>
                </a:lnTo>
                <a:cubicBezTo>
                  <a:pt x="962416" y="828688"/>
                  <a:pt x="1166135" y="624969"/>
                  <a:pt x="1417435" y="624969"/>
                </a:cubicBezTo>
                <a:close/>
                <a:moveTo>
                  <a:pt x="3342267" y="494340"/>
                </a:moveTo>
                <a:cubicBezTo>
                  <a:pt x="3593567" y="494340"/>
                  <a:pt x="3797286" y="698059"/>
                  <a:pt x="3797286" y="949359"/>
                </a:cubicBezTo>
                <a:cubicBezTo>
                  <a:pt x="3797286" y="2245004"/>
                  <a:pt x="3797285" y="3540649"/>
                  <a:pt x="3797285" y="4836294"/>
                </a:cubicBezTo>
                <a:cubicBezTo>
                  <a:pt x="3797285" y="5087594"/>
                  <a:pt x="3593566" y="5291313"/>
                  <a:pt x="3342266" y="5291313"/>
                </a:cubicBezTo>
                <a:lnTo>
                  <a:pt x="3342267" y="5291312"/>
                </a:lnTo>
                <a:cubicBezTo>
                  <a:pt x="3090967" y="5291312"/>
                  <a:pt x="2887248" y="5087593"/>
                  <a:pt x="2887248" y="4836293"/>
                </a:cubicBezTo>
                <a:lnTo>
                  <a:pt x="2887248" y="949359"/>
                </a:lnTo>
                <a:cubicBezTo>
                  <a:pt x="2887248" y="698059"/>
                  <a:pt x="3090967" y="494340"/>
                  <a:pt x="3342267" y="494340"/>
                </a:cubicBezTo>
                <a:close/>
                <a:moveTo>
                  <a:pt x="455019" y="468086"/>
                </a:moveTo>
                <a:cubicBezTo>
                  <a:pt x="706319" y="468086"/>
                  <a:pt x="910038" y="671805"/>
                  <a:pt x="910038" y="923105"/>
                </a:cubicBezTo>
                <a:cubicBezTo>
                  <a:pt x="910038" y="2218750"/>
                  <a:pt x="910037" y="3514395"/>
                  <a:pt x="910037" y="4810040"/>
                </a:cubicBezTo>
                <a:cubicBezTo>
                  <a:pt x="910037" y="5061340"/>
                  <a:pt x="706318" y="5265059"/>
                  <a:pt x="455018" y="5265059"/>
                </a:cubicBezTo>
                <a:lnTo>
                  <a:pt x="455019" y="5265058"/>
                </a:lnTo>
                <a:cubicBezTo>
                  <a:pt x="203719" y="5265058"/>
                  <a:pt x="0" y="5061339"/>
                  <a:pt x="0" y="4810039"/>
                </a:cubicBezTo>
                <a:lnTo>
                  <a:pt x="0" y="923105"/>
                </a:lnTo>
                <a:cubicBezTo>
                  <a:pt x="0" y="671805"/>
                  <a:pt x="203719" y="468086"/>
                  <a:pt x="455019" y="468086"/>
                </a:cubicBezTo>
                <a:close/>
                <a:moveTo>
                  <a:pt x="2379851" y="261257"/>
                </a:moveTo>
                <a:cubicBezTo>
                  <a:pt x="2631151" y="261257"/>
                  <a:pt x="2834870" y="464976"/>
                  <a:pt x="2834870" y="716276"/>
                </a:cubicBezTo>
                <a:cubicBezTo>
                  <a:pt x="2834870" y="2011921"/>
                  <a:pt x="2834869" y="3307566"/>
                  <a:pt x="2834869" y="4603211"/>
                </a:cubicBezTo>
                <a:cubicBezTo>
                  <a:pt x="2834869" y="4854511"/>
                  <a:pt x="2631150" y="5058230"/>
                  <a:pt x="2379850" y="5058230"/>
                </a:cubicBezTo>
                <a:lnTo>
                  <a:pt x="2379851" y="5058229"/>
                </a:lnTo>
                <a:cubicBezTo>
                  <a:pt x="2128551" y="5058229"/>
                  <a:pt x="1924832" y="4854510"/>
                  <a:pt x="1924832" y="4603210"/>
                </a:cubicBezTo>
                <a:lnTo>
                  <a:pt x="1924832" y="716276"/>
                </a:lnTo>
                <a:cubicBezTo>
                  <a:pt x="1924832" y="464976"/>
                  <a:pt x="2128551" y="261257"/>
                  <a:pt x="2379851" y="261257"/>
                </a:cubicBezTo>
                <a:close/>
                <a:moveTo>
                  <a:pt x="4304685" y="0"/>
                </a:moveTo>
                <a:cubicBezTo>
                  <a:pt x="4555985" y="0"/>
                  <a:pt x="4759704" y="203719"/>
                  <a:pt x="4759704" y="455019"/>
                </a:cubicBezTo>
                <a:cubicBezTo>
                  <a:pt x="4759704" y="1750664"/>
                  <a:pt x="4759703" y="3046309"/>
                  <a:pt x="4759703" y="4341954"/>
                </a:cubicBezTo>
                <a:cubicBezTo>
                  <a:pt x="4759703" y="4593254"/>
                  <a:pt x="4555984" y="4796973"/>
                  <a:pt x="4304684" y="4796973"/>
                </a:cubicBezTo>
                <a:lnTo>
                  <a:pt x="4304685" y="4796972"/>
                </a:lnTo>
                <a:cubicBezTo>
                  <a:pt x="4053385" y="4796972"/>
                  <a:pt x="3849666" y="4593253"/>
                  <a:pt x="3849666" y="4341953"/>
                </a:cubicBezTo>
                <a:lnTo>
                  <a:pt x="3849666" y="455019"/>
                </a:lnTo>
                <a:cubicBezTo>
                  <a:pt x="3849666" y="203719"/>
                  <a:pt x="4053385" y="0"/>
                  <a:pt x="4304685" y="0"/>
                </a:cubicBez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1349628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9550379-7F7F-4265-B4A5-618F506241BB}"/>
              </a:ext>
            </a:extLst>
          </p:cNvPr>
          <p:cNvSpPr>
            <a:spLocks noGrp="1"/>
          </p:cNvSpPr>
          <p:nvPr>
            <p:ph type="pic" sz="quarter" idx="10"/>
          </p:nvPr>
        </p:nvSpPr>
        <p:spPr>
          <a:xfrm>
            <a:off x="0" y="0"/>
            <a:ext cx="12192000" cy="6858000"/>
          </a:xfrm>
          <a:solidFill>
            <a:schemeClr val="bg1">
              <a:lumMod val="95000"/>
            </a:schemeClr>
          </a:solidFill>
        </p:spPr>
        <p:txBody>
          <a:bodyPr/>
          <a:lstStyle/>
          <a:p>
            <a:endParaRPr lang="en-US"/>
          </a:p>
        </p:txBody>
      </p:sp>
    </p:spTree>
    <p:extLst>
      <p:ext uri="{BB962C8B-B14F-4D97-AF65-F5344CB8AC3E}">
        <p14:creationId xmlns:p14="http://schemas.microsoft.com/office/powerpoint/2010/main" val="36996432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2263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21D6E92-C16D-4D82-A9EC-11C54082F9B1}"/>
              </a:ext>
            </a:extLst>
          </p:cNvPr>
          <p:cNvSpPr>
            <a:spLocks noGrp="1"/>
          </p:cNvSpPr>
          <p:nvPr>
            <p:ph type="pic" sz="quarter" idx="10"/>
          </p:nvPr>
        </p:nvSpPr>
        <p:spPr>
          <a:xfrm>
            <a:off x="1" y="570230"/>
            <a:ext cx="4298043" cy="5374640"/>
          </a:xfrm>
          <a:custGeom>
            <a:avLst/>
            <a:gdLst>
              <a:gd name="connsiteX0" fmla="*/ 1610723 w 4298043"/>
              <a:gd name="connsiteY0" fmla="*/ 0 h 5374640"/>
              <a:gd name="connsiteX1" fmla="*/ 4298043 w 4298043"/>
              <a:gd name="connsiteY1" fmla="*/ 2687320 h 5374640"/>
              <a:gd name="connsiteX2" fmla="*/ 1610723 w 4298043"/>
              <a:gd name="connsiteY2" fmla="*/ 5374640 h 5374640"/>
              <a:gd name="connsiteX3" fmla="*/ 0 w 4298043"/>
              <a:gd name="connsiteY3" fmla="*/ 3763917 h 5374640"/>
              <a:gd name="connsiteX4" fmla="*/ 0 w 4298043"/>
              <a:gd name="connsiteY4" fmla="*/ 1610723 h 5374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043" h="5374640">
                <a:moveTo>
                  <a:pt x="1610723" y="0"/>
                </a:moveTo>
                <a:lnTo>
                  <a:pt x="4298043" y="2687320"/>
                </a:lnTo>
                <a:lnTo>
                  <a:pt x="1610723" y="5374640"/>
                </a:lnTo>
                <a:lnTo>
                  <a:pt x="0" y="3763917"/>
                </a:lnTo>
                <a:lnTo>
                  <a:pt x="0" y="1610723"/>
                </a:lnTo>
                <a:close/>
              </a:path>
            </a:pathLst>
          </a:custGeom>
          <a:solidFill>
            <a:schemeClr val="bg1">
              <a:lumMod val="95000"/>
            </a:schemeClr>
          </a:solidFill>
        </p:spPr>
        <p:txBody>
          <a:bodyPr wrap="square">
            <a:noAutofit/>
          </a:bodyPr>
          <a:lstStyle/>
          <a:p>
            <a:endParaRPr lang="en-US"/>
          </a:p>
        </p:txBody>
      </p:sp>
      <p:sp>
        <p:nvSpPr>
          <p:cNvPr id="15" name="Picture Placeholder 14">
            <a:extLst>
              <a:ext uri="{FF2B5EF4-FFF2-40B4-BE49-F238E27FC236}">
                <a16:creationId xmlns:a16="http://schemas.microsoft.com/office/drawing/2014/main" id="{A34EA262-1D2D-439D-8F9E-C1E7CAD2018A}"/>
              </a:ext>
            </a:extLst>
          </p:cNvPr>
          <p:cNvSpPr>
            <a:spLocks noGrp="1"/>
          </p:cNvSpPr>
          <p:nvPr>
            <p:ph type="pic" sz="quarter" idx="11"/>
          </p:nvPr>
        </p:nvSpPr>
        <p:spPr>
          <a:xfrm>
            <a:off x="1788160" y="742507"/>
            <a:ext cx="5374640" cy="5374640"/>
          </a:xfrm>
          <a:custGeom>
            <a:avLst/>
            <a:gdLst>
              <a:gd name="connsiteX0" fmla="*/ 2687320 w 5374640"/>
              <a:gd name="connsiteY0" fmla="*/ 0 h 5374640"/>
              <a:gd name="connsiteX1" fmla="*/ 5374640 w 5374640"/>
              <a:gd name="connsiteY1" fmla="*/ 2687320 h 5374640"/>
              <a:gd name="connsiteX2" fmla="*/ 2687320 w 5374640"/>
              <a:gd name="connsiteY2" fmla="*/ 5374640 h 5374640"/>
              <a:gd name="connsiteX3" fmla="*/ 0 w 5374640"/>
              <a:gd name="connsiteY3" fmla="*/ 2687320 h 5374640"/>
            </a:gdLst>
            <a:ahLst/>
            <a:cxnLst>
              <a:cxn ang="0">
                <a:pos x="connsiteX0" y="connsiteY0"/>
              </a:cxn>
              <a:cxn ang="0">
                <a:pos x="connsiteX1" y="connsiteY1"/>
              </a:cxn>
              <a:cxn ang="0">
                <a:pos x="connsiteX2" y="connsiteY2"/>
              </a:cxn>
              <a:cxn ang="0">
                <a:pos x="connsiteX3" y="connsiteY3"/>
              </a:cxn>
            </a:cxnLst>
            <a:rect l="l" t="t" r="r" b="b"/>
            <a:pathLst>
              <a:path w="5374640" h="5374640">
                <a:moveTo>
                  <a:pt x="2687320" y="0"/>
                </a:moveTo>
                <a:lnTo>
                  <a:pt x="5374640" y="2687320"/>
                </a:lnTo>
                <a:lnTo>
                  <a:pt x="2687320" y="5374640"/>
                </a:lnTo>
                <a:lnTo>
                  <a:pt x="0" y="2687320"/>
                </a:lnTo>
                <a:close/>
              </a:path>
            </a:pathLst>
          </a:custGeom>
          <a:solidFill>
            <a:schemeClr val="bg1">
              <a:lumMod val="95000"/>
            </a:schemeClr>
          </a:solidFill>
          <a:ln w="88900">
            <a:solidFill>
              <a:schemeClr val="bg1"/>
            </a:solidFill>
          </a:ln>
        </p:spPr>
        <p:txBody>
          <a:bodyPr wrap="square">
            <a:noAutofit/>
          </a:bodyPr>
          <a:lstStyle/>
          <a:p>
            <a:endParaRPr lang="en-US"/>
          </a:p>
        </p:txBody>
      </p:sp>
    </p:spTree>
    <p:extLst>
      <p:ext uri="{BB962C8B-B14F-4D97-AF65-F5344CB8AC3E}">
        <p14:creationId xmlns:p14="http://schemas.microsoft.com/office/powerpoint/2010/main" val="4416136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85033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91903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5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31376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BA37023C-FF5A-483F-97E5-BF6A4CE9F43F}"/>
              </a:ext>
            </a:extLst>
          </p:cNvPr>
          <p:cNvSpPr>
            <a:spLocks noGrp="1"/>
          </p:cNvSpPr>
          <p:nvPr>
            <p:ph type="pic" sz="quarter" idx="10"/>
          </p:nvPr>
        </p:nvSpPr>
        <p:spPr>
          <a:xfrm>
            <a:off x="5244150" y="0"/>
            <a:ext cx="7594963" cy="6858000"/>
          </a:xfrm>
          <a:custGeom>
            <a:avLst/>
            <a:gdLst>
              <a:gd name="connsiteX0" fmla="*/ 5794822 w 7594963"/>
              <a:gd name="connsiteY0" fmla="*/ 0 h 6858000"/>
              <a:gd name="connsiteX1" fmla="*/ 7594963 w 7594963"/>
              <a:gd name="connsiteY1" fmla="*/ 0 h 6858000"/>
              <a:gd name="connsiteX2" fmla="*/ 7594963 w 7594963"/>
              <a:gd name="connsiteY2" fmla="*/ 1325444 h 6858000"/>
              <a:gd name="connsiteX3" fmla="*/ 5971273 w 7594963"/>
              <a:gd name="connsiteY3" fmla="*/ 3429000 h 6858000"/>
              <a:gd name="connsiteX4" fmla="*/ 7594963 w 7594963"/>
              <a:gd name="connsiteY4" fmla="*/ 5532555 h 6858000"/>
              <a:gd name="connsiteX5" fmla="*/ 7594963 w 7594963"/>
              <a:gd name="connsiteY5" fmla="*/ 6858000 h 6858000"/>
              <a:gd name="connsiteX6" fmla="*/ 5794822 w 7594963"/>
              <a:gd name="connsiteY6" fmla="*/ 6858000 h 6858000"/>
              <a:gd name="connsiteX7" fmla="*/ 3148050 w 7594963"/>
              <a:gd name="connsiteY7" fmla="*/ 3429000 h 6858000"/>
              <a:gd name="connsiteX8" fmla="*/ 2646771 w 7594963"/>
              <a:gd name="connsiteY8" fmla="*/ 0 h 6858000"/>
              <a:gd name="connsiteX9" fmla="*/ 5469996 w 7594963"/>
              <a:gd name="connsiteY9" fmla="*/ 0 h 6858000"/>
              <a:gd name="connsiteX10" fmla="*/ 2823223 w 7594963"/>
              <a:gd name="connsiteY10" fmla="*/ 3429000 h 6858000"/>
              <a:gd name="connsiteX11" fmla="*/ 5469996 w 7594963"/>
              <a:gd name="connsiteY11" fmla="*/ 6858000 h 6858000"/>
              <a:gd name="connsiteX12" fmla="*/ 2646771 w 7594963"/>
              <a:gd name="connsiteY12" fmla="*/ 6858000 h 6858000"/>
              <a:gd name="connsiteX13" fmla="*/ 0 w 7594963"/>
              <a:gd name="connsiteY13"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94963" h="6858000">
                <a:moveTo>
                  <a:pt x="5794822" y="0"/>
                </a:moveTo>
                <a:lnTo>
                  <a:pt x="7594963" y="0"/>
                </a:lnTo>
                <a:lnTo>
                  <a:pt x="7594963" y="1325444"/>
                </a:lnTo>
                <a:lnTo>
                  <a:pt x="5971273" y="3429000"/>
                </a:lnTo>
                <a:lnTo>
                  <a:pt x="7594963" y="5532555"/>
                </a:lnTo>
                <a:lnTo>
                  <a:pt x="7594963" y="6858000"/>
                </a:lnTo>
                <a:lnTo>
                  <a:pt x="5794822" y="6858000"/>
                </a:lnTo>
                <a:lnTo>
                  <a:pt x="3148050" y="3429000"/>
                </a:lnTo>
                <a:close/>
                <a:moveTo>
                  <a:pt x="2646771" y="0"/>
                </a:moveTo>
                <a:lnTo>
                  <a:pt x="5469996" y="0"/>
                </a:lnTo>
                <a:lnTo>
                  <a:pt x="2823223" y="3429000"/>
                </a:lnTo>
                <a:lnTo>
                  <a:pt x="5469996" y="6858000"/>
                </a:lnTo>
                <a:lnTo>
                  <a:pt x="2646771" y="6858000"/>
                </a:lnTo>
                <a:lnTo>
                  <a:pt x="0" y="3429000"/>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2169092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8A5E19D-F92B-49F0-861F-E6DC0EADDA8B}"/>
              </a:ext>
            </a:extLst>
          </p:cNvPr>
          <p:cNvSpPr>
            <a:spLocks noGrp="1"/>
          </p:cNvSpPr>
          <p:nvPr>
            <p:ph type="pic" sz="quarter" idx="10"/>
          </p:nvPr>
        </p:nvSpPr>
        <p:spPr>
          <a:xfrm>
            <a:off x="5772150" y="647700"/>
            <a:ext cx="5562600" cy="5562600"/>
          </a:xfrm>
          <a:custGeom>
            <a:avLst/>
            <a:gdLst>
              <a:gd name="connsiteX0" fmla="*/ 3898316 w 5562600"/>
              <a:gd name="connsiteY0" fmla="*/ 2016734 h 5562600"/>
              <a:gd name="connsiteX1" fmla="*/ 3763160 w 5562600"/>
              <a:gd name="connsiteY1" fmla="*/ 2151891 h 5562600"/>
              <a:gd name="connsiteX2" fmla="*/ 3793608 w 5562600"/>
              <a:gd name="connsiteY2" fmla="*/ 3719283 h 5562600"/>
              <a:gd name="connsiteX3" fmla="*/ 2240331 w 5562600"/>
              <a:gd name="connsiteY3" fmla="*/ 3926318 h 5562600"/>
              <a:gd name="connsiteX4" fmla="*/ 2127252 w 5562600"/>
              <a:gd name="connsiteY4" fmla="*/ 4080429 h 5562600"/>
              <a:gd name="connsiteX5" fmla="*/ 3938661 w 5562600"/>
              <a:gd name="connsiteY5" fmla="*/ 3843761 h 5562600"/>
              <a:gd name="connsiteX6" fmla="*/ 3898316 w 5562600"/>
              <a:gd name="connsiteY6" fmla="*/ 2016734 h 5562600"/>
              <a:gd name="connsiteX7" fmla="*/ 2781300 w 5562600"/>
              <a:gd name="connsiteY7" fmla="*/ 777421 h 5562600"/>
              <a:gd name="connsiteX8" fmla="*/ 4785179 w 5562600"/>
              <a:gd name="connsiteY8" fmla="*/ 2781300 h 5562600"/>
              <a:gd name="connsiteX9" fmla="*/ 2781300 w 5562600"/>
              <a:gd name="connsiteY9" fmla="*/ 4785179 h 5562600"/>
              <a:gd name="connsiteX10" fmla="*/ 777421 w 5562600"/>
              <a:gd name="connsiteY10" fmla="*/ 2781300 h 5562600"/>
              <a:gd name="connsiteX11" fmla="*/ 2781300 w 5562600"/>
              <a:gd name="connsiteY11" fmla="*/ 777421 h 5562600"/>
              <a:gd name="connsiteX12" fmla="*/ 2781300 w 5562600"/>
              <a:gd name="connsiteY12" fmla="*/ 590550 h 5562600"/>
              <a:gd name="connsiteX13" fmla="*/ 590550 w 5562600"/>
              <a:gd name="connsiteY13" fmla="*/ 2781300 h 5562600"/>
              <a:gd name="connsiteX14" fmla="*/ 2781300 w 5562600"/>
              <a:gd name="connsiteY14" fmla="*/ 4972050 h 5562600"/>
              <a:gd name="connsiteX15" fmla="*/ 4972050 w 5562600"/>
              <a:gd name="connsiteY15" fmla="*/ 2781300 h 5562600"/>
              <a:gd name="connsiteX16" fmla="*/ 2781300 w 5562600"/>
              <a:gd name="connsiteY16" fmla="*/ 590550 h 5562600"/>
              <a:gd name="connsiteX17" fmla="*/ 2781300 w 5562600"/>
              <a:gd name="connsiteY17" fmla="*/ 0 h 5562600"/>
              <a:gd name="connsiteX18" fmla="*/ 5562600 w 5562600"/>
              <a:gd name="connsiteY18" fmla="*/ 2781300 h 5562600"/>
              <a:gd name="connsiteX19" fmla="*/ 2781300 w 5562600"/>
              <a:gd name="connsiteY19" fmla="*/ 5562600 h 5562600"/>
              <a:gd name="connsiteX20" fmla="*/ 0 w 5562600"/>
              <a:gd name="connsiteY20" fmla="*/ 2781300 h 5562600"/>
              <a:gd name="connsiteX21" fmla="*/ 2781300 w 5562600"/>
              <a:gd name="connsiteY21" fmla="*/ 0 h 556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562600" h="5562600">
                <a:moveTo>
                  <a:pt x="3898316" y="2016734"/>
                </a:moveTo>
                <a:lnTo>
                  <a:pt x="3763160" y="2151891"/>
                </a:lnTo>
                <a:cubicBezTo>
                  <a:pt x="4182737" y="2571468"/>
                  <a:pt x="4196019" y="3255172"/>
                  <a:pt x="3793608" y="3719283"/>
                </a:cubicBezTo>
                <a:cubicBezTo>
                  <a:pt x="3394298" y="4179817"/>
                  <a:pt x="2719205" y="4269799"/>
                  <a:pt x="2240331" y="3926318"/>
                </a:cubicBezTo>
                <a:lnTo>
                  <a:pt x="2127252" y="4080429"/>
                </a:lnTo>
                <a:cubicBezTo>
                  <a:pt x="2686674" y="4483027"/>
                  <a:pt x="3474265" y="4380124"/>
                  <a:pt x="3938661" y="3843761"/>
                </a:cubicBezTo>
                <a:cubicBezTo>
                  <a:pt x="4406147" y="3303827"/>
                  <a:pt x="4388552" y="2506970"/>
                  <a:pt x="3898316" y="2016734"/>
                </a:cubicBezTo>
                <a:close/>
                <a:moveTo>
                  <a:pt x="2781300" y="777421"/>
                </a:moveTo>
                <a:cubicBezTo>
                  <a:pt x="3888012" y="777421"/>
                  <a:pt x="4785179" y="1674588"/>
                  <a:pt x="4785179" y="2781300"/>
                </a:cubicBezTo>
                <a:cubicBezTo>
                  <a:pt x="4785179" y="3888012"/>
                  <a:pt x="3888012" y="4785179"/>
                  <a:pt x="2781300" y="4785179"/>
                </a:cubicBezTo>
                <a:cubicBezTo>
                  <a:pt x="1674588" y="4785179"/>
                  <a:pt x="777421" y="3888012"/>
                  <a:pt x="777421" y="2781300"/>
                </a:cubicBezTo>
                <a:cubicBezTo>
                  <a:pt x="777421" y="1674588"/>
                  <a:pt x="1674588" y="777421"/>
                  <a:pt x="2781300" y="777421"/>
                </a:cubicBezTo>
                <a:close/>
                <a:moveTo>
                  <a:pt x="2781300" y="590550"/>
                </a:moveTo>
                <a:cubicBezTo>
                  <a:pt x="1571382" y="590550"/>
                  <a:pt x="590550" y="1571382"/>
                  <a:pt x="590550" y="2781300"/>
                </a:cubicBezTo>
                <a:cubicBezTo>
                  <a:pt x="590550" y="3991218"/>
                  <a:pt x="1571382" y="4972050"/>
                  <a:pt x="2781300" y="4972050"/>
                </a:cubicBezTo>
                <a:cubicBezTo>
                  <a:pt x="3991218" y="4972050"/>
                  <a:pt x="4972050" y="3991218"/>
                  <a:pt x="4972050" y="2781300"/>
                </a:cubicBezTo>
                <a:cubicBezTo>
                  <a:pt x="4972050" y="1571382"/>
                  <a:pt x="3991218" y="590550"/>
                  <a:pt x="2781300" y="590550"/>
                </a:cubicBezTo>
                <a:close/>
                <a:moveTo>
                  <a:pt x="2781300" y="0"/>
                </a:moveTo>
                <a:cubicBezTo>
                  <a:pt x="4317370" y="0"/>
                  <a:pt x="5562600" y="1245230"/>
                  <a:pt x="5562600" y="2781300"/>
                </a:cubicBezTo>
                <a:cubicBezTo>
                  <a:pt x="5562600" y="4317370"/>
                  <a:pt x="4317370" y="5562600"/>
                  <a:pt x="2781300" y="5562600"/>
                </a:cubicBezTo>
                <a:cubicBezTo>
                  <a:pt x="1245230" y="5562600"/>
                  <a:pt x="0" y="4317370"/>
                  <a:pt x="0" y="2781300"/>
                </a:cubicBezTo>
                <a:cubicBezTo>
                  <a:pt x="0" y="1245230"/>
                  <a:pt x="1245230" y="0"/>
                  <a:pt x="2781300" y="0"/>
                </a:cubicBez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42215633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699890D-1429-4A71-9055-6E71BC3BF7A7}"/>
              </a:ext>
            </a:extLst>
          </p:cNvPr>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11437503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9DE300E0-B914-4F73-A292-BBBA4BDD5521}"/>
              </a:ext>
            </a:extLst>
          </p:cNvPr>
          <p:cNvSpPr>
            <a:spLocks noGrp="1"/>
          </p:cNvSpPr>
          <p:nvPr>
            <p:ph type="pic" sz="quarter" idx="10"/>
          </p:nvPr>
        </p:nvSpPr>
        <p:spPr>
          <a:xfrm>
            <a:off x="0" y="3463"/>
            <a:ext cx="2631530" cy="2888154"/>
          </a:xfrm>
          <a:custGeom>
            <a:avLst/>
            <a:gdLst>
              <a:gd name="connsiteX0" fmla="*/ 3309 w 2631530"/>
              <a:gd name="connsiteY0" fmla="*/ 0 h 2888154"/>
              <a:gd name="connsiteX1" fmla="*/ 1909491 w 2631530"/>
              <a:gd name="connsiteY1" fmla="*/ 0 h 2888154"/>
              <a:gd name="connsiteX2" fmla="*/ 2631530 w 2631530"/>
              <a:gd name="connsiteY2" fmla="*/ 1444077 h 2888154"/>
              <a:gd name="connsiteX3" fmla="*/ 1909491 w 2631530"/>
              <a:gd name="connsiteY3" fmla="*/ 2888154 h 2888154"/>
              <a:gd name="connsiteX4" fmla="*/ 3309 w 2631530"/>
              <a:gd name="connsiteY4" fmla="*/ 2888154 h 2888154"/>
              <a:gd name="connsiteX5" fmla="*/ 0 w 2631530"/>
              <a:gd name="connsiteY5" fmla="*/ 2881536 h 2888154"/>
              <a:gd name="connsiteX6" fmla="*/ 0 w 2631530"/>
              <a:gd name="connsiteY6" fmla="*/ 6618 h 288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530" h="2888154">
                <a:moveTo>
                  <a:pt x="3309" y="0"/>
                </a:moveTo>
                <a:lnTo>
                  <a:pt x="1909491" y="0"/>
                </a:lnTo>
                <a:lnTo>
                  <a:pt x="2631530" y="1444077"/>
                </a:lnTo>
                <a:lnTo>
                  <a:pt x="1909491" y="2888154"/>
                </a:lnTo>
                <a:lnTo>
                  <a:pt x="3309" y="2888154"/>
                </a:lnTo>
                <a:lnTo>
                  <a:pt x="0" y="2881536"/>
                </a:lnTo>
                <a:lnTo>
                  <a:pt x="0" y="6618"/>
                </a:lnTo>
                <a:close/>
              </a:path>
            </a:pathLst>
          </a:custGeom>
          <a:solidFill>
            <a:schemeClr val="bg1">
              <a:lumMod val="95000"/>
            </a:schemeClr>
          </a:solidFill>
        </p:spPr>
        <p:txBody>
          <a:bodyPr wrap="square">
            <a:noAutofit/>
          </a:bodyPr>
          <a:lstStyle/>
          <a:p>
            <a:endParaRPr lang="en-US"/>
          </a:p>
        </p:txBody>
      </p:sp>
      <p:sp>
        <p:nvSpPr>
          <p:cNvPr id="24" name="Picture Placeholder 23">
            <a:extLst>
              <a:ext uri="{FF2B5EF4-FFF2-40B4-BE49-F238E27FC236}">
                <a16:creationId xmlns:a16="http://schemas.microsoft.com/office/drawing/2014/main" id="{4DEC8CC4-6BE2-4E2B-AF55-8889D0168913}"/>
              </a:ext>
            </a:extLst>
          </p:cNvPr>
          <p:cNvSpPr>
            <a:spLocks noGrp="1"/>
          </p:cNvSpPr>
          <p:nvPr>
            <p:ph type="pic" sz="quarter" idx="11"/>
          </p:nvPr>
        </p:nvSpPr>
        <p:spPr>
          <a:xfrm>
            <a:off x="0" y="3013301"/>
            <a:ext cx="2631530" cy="2888154"/>
          </a:xfrm>
          <a:custGeom>
            <a:avLst/>
            <a:gdLst>
              <a:gd name="connsiteX0" fmla="*/ 3309 w 2631530"/>
              <a:gd name="connsiteY0" fmla="*/ 0 h 2888154"/>
              <a:gd name="connsiteX1" fmla="*/ 1909491 w 2631530"/>
              <a:gd name="connsiteY1" fmla="*/ 0 h 2888154"/>
              <a:gd name="connsiteX2" fmla="*/ 2631530 w 2631530"/>
              <a:gd name="connsiteY2" fmla="*/ 1444077 h 2888154"/>
              <a:gd name="connsiteX3" fmla="*/ 1909491 w 2631530"/>
              <a:gd name="connsiteY3" fmla="*/ 2888154 h 2888154"/>
              <a:gd name="connsiteX4" fmla="*/ 3309 w 2631530"/>
              <a:gd name="connsiteY4" fmla="*/ 2888154 h 2888154"/>
              <a:gd name="connsiteX5" fmla="*/ 0 w 2631530"/>
              <a:gd name="connsiteY5" fmla="*/ 2881536 h 2888154"/>
              <a:gd name="connsiteX6" fmla="*/ 0 w 2631530"/>
              <a:gd name="connsiteY6" fmla="*/ 6618 h 288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530" h="2888154">
                <a:moveTo>
                  <a:pt x="3309" y="0"/>
                </a:moveTo>
                <a:lnTo>
                  <a:pt x="1909491" y="0"/>
                </a:lnTo>
                <a:lnTo>
                  <a:pt x="2631530" y="1444077"/>
                </a:lnTo>
                <a:lnTo>
                  <a:pt x="1909491" y="2888154"/>
                </a:lnTo>
                <a:lnTo>
                  <a:pt x="3309" y="2888154"/>
                </a:lnTo>
                <a:lnTo>
                  <a:pt x="0" y="2881536"/>
                </a:lnTo>
                <a:lnTo>
                  <a:pt x="0" y="6618"/>
                </a:lnTo>
                <a:close/>
              </a:path>
            </a:pathLst>
          </a:custGeom>
          <a:solidFill>
            <a:schemeClr val="bg1">
              <a:lumMod val="95000"/>
            </a:schemeClr>
          </a:solidFill>
        </p:spPr>
        <p:txBody>
          <a:bodyPr wrap="square">
            <a:noAutofit/>
          </a:bodyPr>
          <a:lstStyle/>
          <a:p>
            <a:endParaRPr lang="en-US"/>
          </a:p>
        </p:txBody>
      </p:sp>
      <p:sp>
        <p:nvSpPr>
          <p:cNvPr id="27" name="Picture Placeholder 26">
            <a:extLst>
              <a:ext uri="{FF2B5EF4-FFF2-40B4-BE49-F238E27FC236}">
                <a16:creationId xmlns:a16="http://schemas.microsoft.com/office/drawing/2014/main" id="{5E7FE0BB-691B-469E-ABCA-DC01A2032092}"/>
              </a:ext>
            </a:extLst>
          </p:cNvPr>
          <p:cNvSpPr>
            <a:spLocks noGrp="1"/>
          </p:cNvSpPr>
          <p:nvPr>
            <p:ph type="pic" sz="quarter" idx="12"/>
          </p:nvPr>
        </p:nvSpPr>
        <p:spPr>
          <a:xfrm>
            <a:off x="8174990" y="960007"/>
            <a:ext cx="3350260" cy="2888154"/>
          </a:xfrm>
          <a:custGeom>
            <a:avLst/>
            <a:gdLst>
              <a:gd name="connsiteX0" fmla="*/ 722039 w 3350260"/>
              <a:gd name="connsiteY0" fmla="*/ 0 h 2888154"/>
              <a:gd name="connsiteX1" fmla="*/ 2628221 w 3350260"/>
              <a:gd name="connsiteY1" fmla="*/ 0 h 2888154"/>
              <a:gd name="connsiteX2" fmla="*/ 3350260 w 3350260"/>
              <a:gd name="connsiteY2" fmla="*/ 1444077 h 2888154"/>
              <a:gd name="connsiteX3" fmla="*/ 2628221 w 3350260"/>
              <a:gd name="connsiteY3" fmla="*/ 2888154 h 2888154"/>
              <a:gd name="connsiteX4" fmla="*/ 722039 w 3350260"/>
              <a:gd name="connsiteY4" fmla="*/ 2888154 h 2888154"/>
              <a:gd name="connsiteX5" fmla="*/ 0 w 3350260"/>
              <a:gd name="connsiteY5" fmla="*/ 1444077 h 288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0260" h="2888154">
                <a:moveTo>
                  <a:pt x="722039" y="0"/>
                </a:moveTo>
                <a:lnTo>
                  <a:pt x="2628221" y="0"/>
                </a:lnTo>
                <a:lnTo>
                  <a:pt x="3350260" y="1444077"/>
                </a:lnTo>
                <a:lnTo>
                  <a:pt x="2628221" y="2888154"/>
                </a:lnTo>
                <a:lnTo>
                  <a:pt x="722039" y="2888154"/>
                </a:lnTo>
                <a:lnTo>
                  <a:pt x="0" y="1444077"/>
                </a:lnTo>
                <a:close/>
              </a:path>
            </a:pathLst>
          </a:custGeom>
          <a:solidFill>
            <a:schemeClr val="bg1">
              <a:lumMod val="95000"/>
            </a:schemeClr>
          </a:solidFill>
        </p:spPr>
        <p:txBody>
          <a:bodyPr wrap="square">
            <a:noAutofit/>
          </a:bodyPr>
          <a:lstStyle/>
          <a:p>
            <a:endParaRPr lang="en-US"/>
          </a:p>
        </p:txBody>
      </p:sp>
      <p:sp>
        <p:nvSpPr>
          <p:cNvPr id="30" name="Picture Placeholder 29">
            <a:extLst>
              <a:ext uri="{FF2B5EF4-FFF2-40B4-BE49-F238E27FC236}">
                <a16:creationId xmlns:a16="http://schemas.microsoft.com/office/drawing/2014/main" id="{678C7A0B-C535-4333-B032-78AC7597963D}"/>
              </a:ext>
            </a:extLst>
          </p:cNvPr>
          <p:cNvSpPr>
            <a:spLocks noGrp="1"/>
          </p:cNvSpPr>
          <p:nvPr>
            <p:ph type="pic" sz="quarter" idx="13"/>
          </p:nvPr>
        </p:nvSpPr>
        <p:spPr>
          <a:xfrm>
            <a:off x="8174990" y="3969845"/>
            <a:ext cx="3350260" cy="2888154"/>
          </a:xfrm>
          <a:custGeom>
            <a:avLst/>
            <a:gdLst>
              <a:gd name="connsiteX0" fmla="*/ 722039 w 3350260"/>
              <a:gd name="connsiteY0" fmla="*/ 0 h 2888154"/>
              <a:gd name="connsiteX1" fmla="*/ 2628221 w 3350260"/>
              <a:gd name="connsiteY1" fmla="*/ 0 h 2888154"/>
              <a:gd name="connsiteX2" fmla="*/ 3350260 w 3350260"/>
              <a:gd name="connsiteY2" fmla="*/ 1444077 h 2888154"/>
              <a:gd name="connsiteX3" fmla="*/ 2628221 w 3350260"/>
              <a:gd name="connsiteY3" fmla="*/ 2888154 h 2888154"/>
              <a:gd name="connsiteX4" fmla="*/ 722039 w 3350260"/>
              <a:gd name="connsiteY4" fmla="*/ 2888154 h 2888154"/>
              <a:gd name="connsiteX5" fmla="*/ 0 w 3350260"/>
              <a:gd name="connsiteY5" fmla="*/ 1444077 h 288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0260" h="2888154">
                <a:moveTo>
                  <a:pt x="722039" y="0"/>
                </a:moveTo>
                <a:lnTo>
                  <a:pt x="2628221" y="0"/>
                </a:lnTo>
                <a:lnTo>
                  <a:pt x="3350260" y="1444077"/>
                </a:lnTo>
                <a:lnTo>
                  <a:pt x="2628221" y="2888154"/>
                </a:lnTo>
                <a:lnTo>
                  <a:pt x="722039" y="2888154"/>
                </a:lnTo>
                <a:lnTo>
                  <a:pt x="0" y="1444077"/>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13630257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E16E007B-D218-4CF9-A94C-561BAE4A5F4C}"/>
              </a:ext>
            </a:extLst>
          </p:cNvPr>
          <p:cNvSpPr>
            <a:spLocks noGrp="1"/>
          </p:cNvSpPr>
          <p:nvPr>
            <p:ph type="pic" sz="quarter" idx="10"/>
          </p:nvPr>
        </p:nvSpPr>
        <p:spPr>
          <a:xfrm>
            <a:off x="0" y="2554162"/>
            <a:ext cx="2627110" cy="3200400"/>
          </a:xfrm>
          <a:custGeom>
            <a:avLst/>
            <a:gdLst>
              <a:gd name="connsiteX0" fmla="*/ 0 w 2627110"/>
              <a:gd name="connsiteY0" fmla="*/ 0 h 3200400"/>
              <a:gd name="connsiteX1" fmla="*/ 2093699 w 2627110"/>
              <a:gd name="connsiteY1" fmla="*/ 0 h 3200400"/>
              <a:gd name="connsiteX2" fmla="*/ 2627110 w 2627110"/>
              <a:gd name="connsiteY2" fmla="*/ 533411 h 3200400"/>
              <a:gd name="connsiteX3" fmla="*/ 2627110 w 2627110"/>
              <a:gd name="connsiteY3" fmla="*/ 2666989 h 3200400"/>
              <a:gd name="connsiteX4" fmla="*/ 2093699 w 2627110"/>
              <a:gd name="connsiteY4" fmla="*/ 3200400 h 3200400"/>
              <a:gd name="connsiteX5" fmla="*/ 0 w 2627110"/>
              <a:gd name="connsiteY5" fmla="*/ 3200400 h 320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7110" h="3200400">
                <a:moveTo>
                  <a:pt x="0" y="0"/>
                </a:moveTo>
                <a:lnTo>
                  <a:pt x="2093699" y="0"/>
                </a:lnTo>
                <a:cubicBezTo>
                  <a:pt x="2388294" y="0"/>
                  <a:pt x="2627110" y="238816"/>
                  <a:pt x="2627110" y="533411"/>
                </a:cubicBezTo>
                <a:lnTo>
                  <a:pt x="2627110" y="2666989"/>
                </a:lnTo>
                <a:cubicBezTo>
                  <a:pt x="2627110" y="2961584"/>
                  <a:pt x="2388294" y="3200400"/>
                  <a:pt x="2093699" y="3200400"/>
                </a:cubicBezTo>
                <a:lnTo>
                  <a:pt x="0" y="3200400"/>
                </a:lnTo>
                <a:close/>
              </a:path>
            </a:pathLst>
          </a:custGeom>
          <a:solidFill>
            <a:schemeClr val="bg1">
              <a:lumMod val="95000"/>
            </a:schemeClr>
          </a:solidFill>
        </p:spPr>
        <p:txBody>
          <a:bodyPr wrap="square">
            <a:noAutofit/>
          </a:bodyPr>
          <a:lstStyle/>
          <a:p>
            <a:endParaRPr lang="en-US"/>
          </a:p>
        </p:txBody>
      </p:sp>
      <p:sp>
        <p:nvSpPr>
          <p:cNvPr id="17" name="Picture Placeholder 16">
            <a:extLst>
              <a:ext uri="{FF2B5EF4-FFF2-40B4-BE49-F238E27FC236}">
                <a16:creationId xmlns:a16="http://schemas.microsoft.com/office/drawing/2014/main" id="{41123195-A5D2-4D87-9086-7F670D1D6915}"/>
              </a:ext>
            </a:extLst>
          </p:cNvPr>
          <p:cNvSpPr>
            <a:spLocks noGrp="1"/>
          </p:cNvSpPr>
          <p:nvPr>
            <p:ph type="pic" sz="quarter" idx="11"/>
          </p:nvPr>
        </p:nvSpPr>
        <p:spPr>
          <a:xfrm>
            <a:off x="2780925" y="2554162"/>
            <a:ext cx="4228580" cy="3200400"/>
          </a:xfrm>
          <a:custGeom>
            <a:avLst/>
            <a:gdLst>
              <a:gd name="connsiteX0" fmla="*/ 533411 w 4228580"/>
              <a:gd name="connsiteY0" fmla="*/ 0 h 3200400"/>
              <a:gd name="connsiteX1" fmla="*/ 3695169 w 4228580"/>
              <a:gd name="connsiteY1" fmla="*/ 0 h 3200400"/>
              <a:gd name="connsiteX2" fmla="*/ 4228580 w 4228580"/>
              <a:gd name="connsiteY2" fmla="*/ 533411 h 3200400"/>
              <a:gd name="connsiteX3" fmla="*/ 4228580 w 4228580"/>
              <a:gd name="connsiteY3" fmla="*/ 2666989 h 3200400"/>
              <a:gd name="connsiteX4" fmla="*/ 3695169 w 4228580"/>
              <a:gd name="connsiteY4" fmla="*/ 3200400 h 3200400"/>
              <a:gd name="connsiteX5" fmla="*/ 533411 w 4228580"/>
              <a:gd name="connsiteY5" fmla="*/ 3200400 h 3200400"/>
              <a:gd name="connsiteX6" fmla="*/ 0 w 4228580"/>
              <a:gd name="connsiteY6" fmla="*/ 2666989 h 3200400"/>
              <a:gd name="connsiteX7" fmla="*/ 0 w 4228580"/>
              <a:gd name="connsiteY7" fmla="*/ 533411 h 3200400"/>
              <a:gd name="connsiteX8" fmla="*/ 533411 w 4228580"/>
              <a:gd name="connsiteY8" fmla="*/ 0 h 320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8580" h="3200400">
                <a:moveTo>
                  <a:pt x="533411" y="0"/>
                </a:moveTo>
                <a:lnTo>
                  <a:pt x="3695169" y="0"/>
                </a:lnTo>
                <a:cubicBezTo>
                  <a:pt x="3989764" y="0"/>
                  <a:pt x="4228580" y="238816"/>
                  <a:pt x="4228580" y="533411"/>
                </a:cubicBezTo>
                <a:lnTo>
                  <a:pt x="4228580" y="2666989"/>
                </a:lnTo>
                <a:cubicBezTo>
                  <a:pt x="4228580" y="2961584"/>
                  <a:pt x="3989764" y="3200400"/>
                  <a:pt x="3695169" y="3200400"/>
                </a:cubicBezTo>
                <a:lnTo>
                  <a:pt x="533411" y="3200400"/>
                </a:lnTo>
                <a:cubicBezTo>
                  <a:pt x="238816" y="3200400"/>
                  <a:pt x="0" y="2961584"/>
                  <a:pt x="0" y="2666989"/>
                </a:cubicBezTo>
                <a:lnTo>
                  <a:pt x="0" y="533411"/>
                </a:lnTo>
                <a:cubicBezTo>
                  <a:pt x="0" y="238816"/>
                  <a:pt x="238816" y="0"/>
                  <a:pt x="533411" y="0"/>
                </a:cubicBezTo>
                <a:close/>
              </a:path>
            </a:pathLst>
          </a:custGeom>
          <a:solidFill>
            <a:schemeClr val="bg1">
              <a:lumMod val="95000"/>
            </a:schemeClr>
          </a:solidFill>
        </p:spPr>
        <p:txBody>
          <a:bodyPr wrap="square">
            <a:noAutofit/>
          </a:bodyPr>
          <a:lstStyle/>
          <a:p>
            <a:endParaRPr lang="en-US"/>
          </a:p>
        </p:txBody>
      </p:sp>
      <p:sp>
        <p:nvSpPr>
          <p:cNvPr id="20" name="Picture Placeholder 19">
            <a:extLst>
              <a:ext uri="{FF2B5EF4-FFF2-40B4-BE49-F238E27FC236}">
                <a16:creationId xmlns:a16="http://schemas.microsoft.com/office/drawing/2014/main" id="{23842689-03E8-43B7-9C21-11E80CB93326}"/>
              </a:ext>
            </a:extLst>
          </p:cNvPr>
          <p:cNvSpPr>
            <a:spLocks noGrp="1"/>
          </p:cNvSpPr>
          <p:nvPr>
            <p:ph type="pic" sz="quarter" idx="12"/>
          </p:nvPr>
        </p:nvSpPr>
        <p:spPr>
          <a:xfrm>
            <a:off x="7163320" y="2554162"/>
            <a:ext cx="4228580" cy="3200400"/>
          </a:xfrm>
          <a:custGeom>
            <a:avLst/>
            <a:gdLst>
              <a:gd name="connsiteX0" fmla="*/ 533411 w 4228580"/>
              <a:gd name="connsiteY0" fmla="*/ 0 h 3200400"/>
              <a:gd name="connsiteX1" fmla="*/ 3695169 w 4228580"/>
              <a:gd name="connsiteY1" fmla="*/ 0 h 3200400"/>
              <a:gd name="connsiteX2" fmla="*/ 4228580 w 4228580"/>
              <a:gd name="connsiteY2" fmla="*/ 533411 h 3200400"/>
              <a:gd name="connsiteX3" fmla="*/ 4228580 w 4228580"/>
              <a:gd name="connsiteY3" fmla="*/ 2666989 h 3200400"/>
              <a:gd name="connsiteX4" fmla="*/ 3695169 w 4228580"/>
              <a:gd name="connsiteY4" fmla="*/ 3200400 h 3200400"/>
              <a:gd name="connsiteX5" fmla="*/ 533411 w 4228580"/>
              <a:gd name="connsiteY5" fmla="*/ 3200400 h 3200400"/>
              <a:gd name="connsiteX6" fmla="*/ 0 w 4228580"/>
              <a:gd name="connsiteY6" fmla="*/ 2666989 h 3200400"/>
              <a:gd name="connsiteX7" fmla="*/ 0 w 4228580"/>
              <a:gd name="connsiteY7" fmla="*/ 533411 h 3200400"/>
              <a:gd name="connsiteX8" fmla="*/ 533411 w 4228580"/>
              <a:gd name="connsiteY8" fmla="*/ 0 h 320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8580" h="3200400">
                <a:moveTo>
                  <a:pt x="533411" y="0"/>
                </a:moveTo>
                <a:lnTo>
                  <a:pt x="3695169" y="0"/>
                </a:lnTo>
                <a:cubicBezTo>
                  <a:pt x="3989764" y="0"/>
                  <a:pt x="4228580" y="238816"/>
                  <a:pt x="4228580" y="533411"/>
                </a:cubicBezTo>
                <a:lnTo>
                  <a:pt x="4228580" y="2666989"/>
                </a:lnTo>
                <a:cubicBezTo>
                  <a:pt x="4228580" y="2961584"/>
                  <a:pt x="3989764" y="3200400"/>
                  <a:pt x="3695169" y="3200400"/>
                </a:cubicBezTo>
                <a:lnTo>
                  <a:pt x="533411" y="3200400"/>
                </a:lnTo>
                <a:cubicBezTo>
                  <a:pt x="238816" y="3200400"/>
                  <a:pt x="0" y="2961584"/>
                  <a:pt x="0" y="2666989"/>
                </a:cubicBezTo>
                <a:lnTo>
                  <a:pt x="0" y="533411"/>
                </a:lnTo>
                <a:cubicBezTo>
                  <a:pt x="0" y="238816"/>
                  <a:pt x="238816" y="0"/>
                  <a:pt x="533411" y="0"/>
                </a:cubicBez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722955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328A4817-1177-442B-9926-0C44E572A5FA}"/>
              </a:ext>
            </a:extLst>
          </p:cNvPr>
          <p:cNvSpPr>
            <a:spLocks noGrp="1"/>
          </p:cNvSpPr>
          <p:nvPr>
            <p:ph type="pic" sz="quarter" idx="10"/>
          </p:nvPr>
        </p:nvSpPr>
        <p:spPr>
          <a:xfrm>
            <a:off x="4597037" y="3817257"/>
            <a:ext cx="4027708" cy="3040743"/>
          </a:xfrm>
          <a:custGeom>
            <a:avLst/>
            <a:gdLst>
              <a:gd name="connsiteX0" fmla="*/ 0 w 4027708"/>
              <a:gd name="connsiteY0" fmla="*/ 0 h 3040743"/>
              <a:gd name="connsiteX1" fmla="*/ 4027708 w 4027708"/>
              <a:gd name="connsiteY1" fmla="*/ 0 h 3040743"/>
              <a:gd name="connsiteX2" fmla="*/ 4027708 w 4027708"/>
              <a:gd name="connsiteY2" fmla="*/ 3040743 h 3040743"/>
              <a:gd name="connsiteX3" fmla="*/ 0 w 4027708"/>
              <a:gd name="connsiteY3" fmla="*/ 3040743 h 3040743"/>
            </a:gdLst>
            <a:ahLst/>
            <a:cxnLst>
              <a:cxn ang="0">
                <a:pos x="connsiteX0" y="connsiteY0"/>
              </a:cxn>
              <a:cxn ang="0">
                <a:pos x="connsiteX1" y="connsiteY1"/>
              </a:cxn>
              <a:cxn ang="0">
                <a:pos x="connsiteX2" y="connsiteY2"/>
              </a:cxn>
              <a:cxn ang="0">
                <a:pos x="connsiteX3" y="connsiteY3"/>
              </a:cxn>
            </a:cxnLst>
            <a:rect l="l" t="t" r="r" b="b"/>
            <a:pathLst>
              <a:path w="4027708" h="3040743">
                <a:moveTo>
                  <a:pt x="0" y="0"/>
                </a:moveTo>
                <a:lnTo>
                  <a:pt x="4027708" y="0"/>
                </a:lnTo>
                <a:lnTo>
                  <a:pt x="4027708" y="3040743"/>
                </a:lnTo>
                <a:lnTo>
                  <a:pt x="0" y="3040743"/>
                </a:lnTo>
                <a:close/>
              </a:path>
            </a:pathLst>
          </a:custGeom>
          <a:solidFill>
            <a:schemeClr val="bg1">
              <a:lumMod val="95000"/>
            </a:schemeClr>
          </a:solidFill>
        </p:spPr>
        <p:txBody>
          <a:bodyPr wrap="square">
            <a:noAutofit/>
          </a:bodyPr>
          <a:lstStyle/>
          <a:p>
            <a:endParaRPr lang="en-US"/>
          </a:p>
        </p:txBody>
      </p:sp>
      <p:sp>
        <p:nvSpPr>
          <p:cNvPr id="13" name="Picture Placeholder 12">
            <a:extLst>
              <a:ext uri="{FF2B5EF4-FFF2-40B4-BE49-F238E27FC236}">
                <a16:creationId xmlns:a16="http://schemas.microsoft.com/office/drawing/2014/main" id="{FBB1340A-CCFF-4C67-A2E4-7674CAD8BAE3}"/>
              </a:ext>
            </a:extLst>
          </p:cNvPr>
          <p:cNvSpPr>
            <a:spLocks noGrp="1"/>
          </p:cNvSpPr>
          <p:nvPr>
            <p:ph type="pic" sz="quarter" idx="11"/>
          </p:nvPr>
        </p:nvSpPr>
        <p:spPr>
          <a:xfrm>
            <a:off x="8740004" y="1"/>
            <a:ext cx="2967748" cy="6857999"/>
          </a:xfrm>
          <a:custGeom>
            <a:avLst/>
            <a:gdLst>
              <a:gd name="connsiteX0" fmla="*/ 0 w 2967748"/>
              <a:gd name="connsiteY0" fmla="*/ 0 h 6857999"/>
              <a:gd name="connsiteX1" fmla="*/ 2967748 w 2967748"/>
              <a:gd name="connsiteY1" fmla="*/ 0 h 6857999"/>
              <a:gd name="connsiteX2" fmla="*/ 2967748 w 2967748"/>
              <a:gd name="connsiteY2" fmla="*/ 6857999 h 6857999"/>
              <a:gd name="connsiteX3" fmla="*/ 0 w 2967748"/>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2967748" h="6857999">
                <a:moveTo>
                  <a:pt x="0" y="0"/>
                </a:moveTo>
                <a:lnTo>
                  <a:pt x="2967748" y="0"/>
                </a:lnTo>
                <a:lnTo>
                  <a:pt x="2967748" y="6857999"/>
                </a:lnTo>
                <a:lnTo>
                  <a:pt x="0" y="6857999"/>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2325151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8D48F424-95EC-40A9-8517-1E4DD750F12C}"/>
              </a:ext>
            </a:extLst>
          </p:cNvPr>
          <p:cNvSpPr>
            <a:spLocks noGrp="1"/>
          </p:cNvSpPr>
          <p:nvPr>
            <p:ph type="pic" sz="quarter" idx="10"/>
          </p:nvPr>
        </p:nvSpPr>
        <p:spPr>
          <a:xfrm>
            <a:off x="1" y="887777"/>
            <a:ext cx="6471919" cy="5082445"/>
          </a:xfrm>
          <a:custGeom>
            <a:avLst/>
            <a:gdLst>
              <a:gd name="connsiteX0" fmla="*/ 245626 w 6471919"/>
              <a:gd name="connsiteY0" fmla="*/ 3153735 h 5082445"/>
              <a:gd name="connsiteX1" fmla="*/ 1209981 w 6471919"/>
              <a:gd name="connsiteY1" fmla="*/ 4118090 h 5082445"/>
              <a:gd name="connsiteX2" fmla="*/ 245626 w 6471919"/>
              <a:gd name="connsiteY2" fmla="*/ 5082445 h 5082445"/>
              <a:gd name="connsiteX3" fmla="*/ 0 w 6471919"/>
              <a:gd name="connsiteY3" fmla="*/ 4836819 h 5082445"/>
              <a:gd name="connsiteX4" fmla="*/ 0 w 6471919"/>
              <a:gd name="connsiteY4" fmla="*/ 3399361 h 5082445"/>
              <a:gd name="connsiteX5" fmla="*/ 2347782 w 6471919"/>
              <a:gd name="connsiteY5" fmla="*/ 3138645 h 5082445"/>
              <a:gd name="connsiteX6" fmla="*/ 3312136 w 6471919"/>
              <a:gd name="connsiteY6" fmla="*/ 4103000 h 5082445"/>
              <a:gd name="connsiteX7" fmla="*/ 2347782 w 6471919"/>
              <a:gd name="connsiteY7" fmla="*/ 5067355 h 5082445"/>
              <a:gd name="connsiteX8" fmla="*/ 1383427 w 6471919"/>
              <a:gd name="connsiteY8" fmla="*/ 4103000 h 5082445"/>
              <a:gd name="connsiteX9" fmla="*/ 4449938 w 6471919"/>
              <a:gd name="connsiteY9" fmla="*/ 3121545 h 5082445"/>
              <a:gd name="connsiteX10" fmla="*/ 5414292 w 6471919"/>
              <a:gd name="connsiteY10" fmla="*/ 4085900 h 5082445"/>
              <a:gd name="connsiteX11" fmla="*/ 4449938 w 6471919"/>
              <a:gd name="connsiteY11" fmla="*/ 5050255 h 5082445"/>
              <a:gd name="connsiteX12" fmla="*/ 3485582 w 6471919"/>
              <a:gd name="connsiteY12" fmla="*/ 4085900 h 5082445"/>
              <a:gd name="connsiteX13" fmla="*/ 5507564 w 6471919"/>
              <a:gd name="connsiteY13" fmla="*/ 2110016 h 5082445"/>
              <a:gd name="connsiteX14" fmla="*/ 6471919 w 6471919"/>
              <a:gd name="connsiteY14" fmla="*/ 3074371 h 5082445"/>
              <a:gd name="connsiteX15" fmla="*/ 5507564 w 6471919"/>
              <a:gd name="connsiteY15" fmla="*/ 4038726 h 5082445"/>
              <a:gd name="connsiteX16" fmla="*/ 4543209 w 6471919"/>
              <a:gd name="connsiteY16" fmla="*/ 3074371 h 5082445"/>
              <a:gd name="connsiteX17" fmla="*/ 3398859 w 6471919"/>
              <a:gd name="connsiteY17" fmla="*/ 2102490 h 5082445"/>
              <a:gd name="connsiteX18" fmla="*/ 4363214 w 6471919"/>
              <a:gd name="connsiteY18" fmla="*/ 3066845 h 5082445"/>
              <a:gd name="connsiteX19" fmla="*/ 3398859 w 6471919"/>
              <a:gd name="connsiteY19" fmla="*/ 4031200 h 5082445"/>
              <a:gd name="connsiteX20" fmla="*/ 2434504 w 6471919"/>
              <a:gd name="connsiteY20" fmla="*/ 3066845 h 5082445"/>
              <a:gd name="connsiteX21" fmla="*/ 1296704 w 6471919"/>
              <a:gd name="connsiteY21" fmla="*/ 2102490 h 5082445"/>
              <a:gd name="connsiteX22" fmla="*/ 2261059 w 6471919"/>
              <a:gd name="connsiteY22" fmla="*/ 3066845 h 5082445"/>
              <a:gd name="connsiteX23" fmla="*/ 1296704 w 6471919"/>
              <a:gd name="connsiteY23" fmla="*/ 4031200 h 5082445"/>
              <a:gd name="connsiteX24" fmla="*/ 332349 w 6471919"/>
              <a:gd name="connsiteY24" fmla="*/ 3066845 h 5082445"/>
              <a:gd name="connsiteX25" fmla="*/ 4449938 w 6471919"/>
              <a:gd name="connsiteY25" fmla="*/ 1066336 h 5082445"/>
              <a:gd name="connsiteX26" fmla="*/ 5414292 w 6471919"/>
              <a:gd name="connsiteY26" fmla="*/ 2030690 h 5082445"/>
              <a:gd name="connsiteX27" fmla="*/ 4449938 w 6471919"/>
              <a:gd name="connsiteY27" fmla="*/ 2995045 h 5082445"/>
              <a:gd name="connsiteX28" fmla="*/ 3485582 w 6471919"/>
              <a:gd name="connsiteY28" fmla="*/ 2030690 h 5082445"/>
              <a:gd name="connsiteX29" fmla="*/ 259396 w 6471919"/>
              <a:gd name="connsiteY29" fmla="*/ 1055063 h 5082445"/>
              <a:gd name="connsiteX30" fmla="*/ 1223751 w 6471919"/>
              <a:gd name="connsiteY30" fmla="*/ 2019418 h 5082445"/>
              <a:gd name="connsiteX31" fmla="*/ 259396 w 6471919"/>
              <a:gd name="connsiteY31" fmla="*/ 2983773 h 5082445"/>
              <a:gd name="connsiteX32" fmla="*/ 0 w 6471919"/>
              <a:gd name="connsiteY32" fmla="*/ 2724377 h 5082445"/>
              <a:gd name="connsiteX33" fmla="*/ 0 w 6471919"/>
              <a:gd name="connsiteY33" fmla="*/ 1314459 h 5082445"/>
              <a:gd name="connsiteX34" fmla="*/ 2347782 w 6471919"/>
              <a:gd name="connsiteY34" fmla="*/ 1051246 h 5082445"/>
              <a:gd name="connsiteX35" fmla="*/ 3312136 w 6471919"/>
              <a:gd name="connsiteY35" fmla="*/ 2015600 h 5082445"/>
              <a:gd name="connsiteX36" fmla="*/ 2347782 w 6471919"/>
              <a:gd name="connsiteY36" fmla="*/ 2979955 h 5082445"/>
              <a:gd name="connsiteX37" fmla="*/ 1383427 w 6471919"/>
              <a:gd name="connsiteY37" fmla="*/ 2015600 h 5082445"/>
              <a:gd name="connsiteX38" fmla="*/ 3398859 w 6471919"/>
              <a:gd name="connsiteY38" fmla="*/ 30180 h 5082445"/>
              <a:gd name="connsiteX39" fmla="*/ 4363214 w 6471919"/>
              <a:gd name="connsiteY39" fmla="*/ 994536 h 5082445"/>
              <a:gd name="connsiteX40" fmla="*/ 3398859 w 6471919"/>
              <a:gd name="connsiteY40" fmla="*/ 1958890 h 5082445"/>
              <a:gd name="connsiteX41" fmla="*/ 2434504 w 6471919"/>
              <a:gd name="connsiteY41" fmla="*/ 994536 h 5082445"/>
              <a:gd name="connsiteX42" fmla="*/ 1296704 w 6471919"/>
              <a:gd name="connsiteY42" fmla="*/ 1 h 5082445"/>
              <a:gd name="connsiteX43" fmla="*/ 2261059 w 6471919"/>
              <a:gd name="connsiteY43" fmla="*/ 964356 h 5082445"/>
              <a:gd name="connsiteX44" fmla="*/ 1296704 w 6471919"/>
              <a:gd name="connsiteY44" fmla="*/ 1928710 h 5082445"/>
              <a:gd name="connsiteX45" fmla="*/ 332349 w 6471919"/>
              <a:gd name="connsiteY45" fmla="*/ 964356 h 5082445"/>
              <a:gd name="connsiteX46" fmla="*/ 5501015 w 6471919"/>
              <a:gd name="connsiteY46" fmla="*/ 0 h 5082445"/>
              <a:gd name="connsiteX47" fmla="*/ 6465370 w 6471919"/>
              <a:gd name="connsiteY47" fmla="*/ 964355 h 5082445"/>
              <a:gd name="connsiteX48" fmla="*/ 5501015 w 6471919"/>
              <a:gd name="connsiteY48" fmla="*/ 1928710 h 5082445"/>
              <a:gd name="connsiteX49" fmla="*/ 4536660 w 6471919"/>
              <a:gd name="connsiteY49" fmla="*/ 964355 h 5082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6471919" h="5082445">
                <a:moveTo>
                  <a:pt x="245626" y="3153735"/>
                </a:moveTo>
                <a:lnTo>
                  <a:pt x="1209981" y="4118090"/>
                </a:lnTo>
                <a:lnTo>
                  <a:pt x="245626" y="5082445"/>
                </a:lnTo>
                <a:lnTo>
                  <a:pt x="0" y="4836819"/>
                </a:lnTo>
                <a:lnTo>
                  <a:pt x="0" y="3399361"/>
                </a:lnTo>
                <a:close/>
                <a:moveTo>
                  <a:pt x="2347782" y="3138645"/>
                </a:moveTo>
                <a:lnTo>
                  <a:pt x="3312136" y="4103000"/>
                </a:lnTo>
                <a:lnTo>
                  <a:pt x="2347782" y="5067355"/>
                </a:lnTo>
                <a:lnTo>
                  <a:pt x="1383427" y="4103000"/>
                </a:lnTo>
                <a:close/>
                <a:moveTo>
                  <a:pt x="4449938" y="3121545"/>
                </a:moveTo>
                <a:lnTo>
                  <a:pt x="5414292" y="4085900"/>
                </a:lnTo>
                <a:lnTo>
                  <a:pt x="4449938" y="5050255"/>
                </a:lnTo>
                <a:lnTo>
                  <a:pt x="3485582" y="4085900"/>
                </a:lnTo>
                <a:close/>
                <a:moveTo>
                  <a:pt x="5507564" y="2110016"/>
                </a:moveTo>
                <a:lnTo>
                  <a:pt x="6471919" y="3074371"/>
                </a:lnTo>
                <a:lnTo>
                  <a:pt x="5507564" y="4038726"/>
                </a:lnTo>
                <a:lnTo>
                  <a:pt x="4543209" y="3074371"/>
                </a:lnTo>
                <a:close/>
                <a:moveTo>
                  <a:pt x="3398859" y="2102490"/>
                </a:moveTo>
                <a:lnTo>
                  <a:pt x="4363214" y="3066845"/>
                </a:lnTo>
                <a:lnTo>
                  <a:pt x="3398859" y="4031200"/>
                </a:lnTo>
                <a:lnTo>
                  <a:pt x="2434504" y="3066845"/>
                </a:lnTo>
                <a:close/>
                <a:moveTo>
                  <a:pt x="1296704" y="2102490"/>
                </a:moveTo>
                <a:lnTo>
                  <a:pt x="2261059" y="3066845"/>
                </a:lnTo>
                <a:lnTo>
                  <a:pt x="1296704" y="4031200"/>
                </a:lnTo>
                <a:lnTo>
                  <a:pt x="332349" y="3066845"/>
                </a:lnTo>
                <a:close/>
                <a:moveTo>
                  <a:pt x="4449938" y="1066336"/>
                </a:moveTo>
                <a:lnTo>
                  <a:pt x="5414292" y="2030690"/>
                </a:lnTo>
                <a:lnTo>
                  <a:pt x="4449938" y="2995045"/>
                </a:lnTo>
                <a:lnTo>
                  <a:pt x="3485582" y="2030690"/>
                </a:lnTo>
                <a:close/>
                <a:moveTo>
                  <a:pt x="259396" y="1055063"/>
                </a:moveTo>
                <a:lnTo>
                  <a:pt x="1223751" y="2019418"/>
                </a:lnTo>
                <a:lnTo>
                  <a:pt x="259396" y="2983773"/>
                </a:lnTo>
                <a:lnTo>
                  <a:pt x="0" y="2724377"/>
                </a:lnTo>
                <a:lnTo>
                  <a:pt x="0" y="1314459"/>
                </a:lnTo>
                <a:close/>
                <a:moveTo>
                  <a:pt x="2347782" y="1051246"/>
                </a:moveTo>
                <a:lnTo>
                  <a:pt x="3312136" y="2015600"/>
                </a:lnTo>
                <a:lnTo>
                  <a:pt x="2347782" y="2979955"/>
                </a:lnTo>
                <a:lnTo>
                  <a:pt x="1383427" y="2015600"/>
                </a:lnTo>
                <a:close/>
                <a:moveTo>
                  <a:pt x="3398859" y="30180"/>
                </a:moveTo>
                <a:lnTo>
                  <a:pt x="4363214" y="994536"/>
                </a:lnTo>
                <a:lnTo>
                  <a:pt x="3398859" y="1958890"/>
                </a:lnTo>
                <a:lnTo>
                  <a:pt x="2434504" y="994536"/>
                </a:lnTo>
                <a:close/>
                <a:moveTo>
                  <a:pt x="1296704" y="1"/>
                </a:moveTo>
                <a:lnTo>
                  <a:pt x="2261059" y="964356"/>
                </a:lnTo>
                <a:lnTo>
                  <a:pt x="1296704" y="1928710"/>
                </a:lnTo>
                <a:lnTo>
                  <a:pt x="332349" y="964356"/>
                </a:lnTo>
                <a:close/>
                <a:moveTo>
                  <a:pt x="5501015" y="0"/>
                </a:moveTo>
                <a:lnTo>
                  <a:pt x="6465370" y="964355"/>
                </a:lnTo>
                <a:lnTo>
                  <a:pt x="5501015" y="1928710"/>
                </a:lnTo>
                <a:lnTo>
                  <a:pt x="4536660" y="964355"/>
                </a:lnTo>
                <a:close/>
              </a:path>
            </a:pathLst>
          </a:custGeom>
          <a:solidFill>
            <a:schemeClr val="bg1">
              <a:lumMod val="95000"/>
            </a:schemeClr>
          </a:solidFill>
        </p:spPr>
        <p:txBody>
          <a:bodyPr wrap="square">
            <a:noAutofit/>
          </a:bodyPr>
          <a:lstStyle/>
          <a:p>
            <a:endParaRPr lang="en-US"/>
          </a:p>
        </p:txBody>
      </p:sp>
    </p:spTree>
    <p:extLst>
      <p:ext uri="{BB962C8B-B14F-4D97-AF65-F5344CB8AC3E}">
        <p14:creationId xmlns:p14="http://schemas.microsoft.com/office/powerpoint/2010/main" val="2079703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B05BE5-B38B-4302-B235-1024EA1640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6B1B67-7C3D-4784-BFFE-3DB19127BA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608817-4AE8-43B5-A6D2-47473FFD62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277C4A-7615-4A61-A740-CED0F5FF2BE4}" type="datetimeFigureOut">
              <a:rPr lang="en-US" smtClean="0"/>
              <a:t>6/11/2022</a:t>
            </a:fld>
            <a:endParaRPr lang="en-US"/>
          </a:p>
        </p:txBody>
      </p:sp>
      <p:sp>
        <p:nvSpPr>
          <p:cNvPr id="5" name="Footer Placeholder 4">
            <a:extLst>
              <a:ext uri="{FF2B5EF4-FFF2-40B4-BE49-F238E27FC236}">
                <a16:creationId xmlns:a16="http://schemas.microsoft.com/office/drawing/2014/main" id="{34564B8A-A141-47EF-93FF-42E52785E5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D92F254-A431-4A17-B3A5-38EE60BDD0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F01648-382D-4CEF-B748-604F2FBFC1D5}" type="slidenum">
              <a:rPr lang="en-US" smtClean="0"/>
              <a:t>‹#›</a:t>
            </a:fld>
            <a:endParaRPr lang="en-US"/>
          </a:p>
        </p:txBody>
      </p:sp>
    </p:spTree>
    <p:extLst>
      <p:ext uri="{BB962C8B-B14F-4D97-AF65-F5344CB8AC3E}">
        <p14:creationId xmlns:p14="http://schemas.microsoft.com/office/powerpoint/2010/main" val="1659274464"/>
      </p:ext>
    </p:extLst>
  </p:cSld>
  <p:clrMap bg1="lt1" tx1="dk1" bg2="lt2" tx2="dk2" accent1="accent1" accent2="accent2" accent3="accent3" accent4="accent4" accent5="accent5" accent6="accent6" hlink="hlink" folHlink="folHlink"/>
  <p:sldLayoutIdLst>
    <p:sldLayoutId id="2147483675" r:id="rId1"/>
    <p:sldLayoutId id="2147483674" r:id="rId2"/>
    <p:sldLayoutId id="2147483673" r:id="rId3"/>
    <p:sldLayoutId id="2147483672" r:id="rId4"/>
    <p:sldLayoutId id="2147483671" r:id="rId5"/>
    <p:sldLayoutId id="2147483670" r:id="rId6"/>
    <p:sldLayoutId id="2147483669" r:id="rId7"/>
    <p:sldLayoutId id="2147483668" r:id="rId8"/>
    <p:sldLayoutId id="2147483667" r:id="rId9"/>
    <p:sldLayoutId id="2147483666" r:id="rId10"/>
    <p:sldLayoutId id="2147483665" r:id="rId11"/>
    <p:sldLayoutId id="2147483664" r:id="rId12"/>
    <p:sldLayoutId id="2147483663" r:id="rId13"/>
    <p:sldLayoutId id="2147483662" r:id="rId14"/>
    <p:sldLayoutId id="2147483661" r:id="rId15"/>
    <p:sldLayoutId id="2147483660" r:id="rId16"/>
    <p:sldLayoutId id="2147483649" r:id="rId17"/>
    <p:sldLayoutId id="2147483677" r:id="rId18"/>
    <p:sldLayoutId id="2147483650" r:id="rId19"/>
    <p:sldLayoutId id="2147483655" r:id="rId20"/>
    <p:sldLayoutId id="2147483656" r:id="rId21"/>
    <p:sldLayoutId id="2147483676"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docs.google.com/spreadsheets/d/1jSYOnG4YwaWrbLKb4cWR-3quXcLXuUP2At634GCHCEc/edit?usp=sharing" TargetMode="External"/><Relationship Id="rId1" Type="http://schemas.openxmlformats.org/officeDocument/2006/relationships/slideLayout" Target="../slideLayouts/slideLayout8.xml"/><Relationship Id="rId4" Type="http://schemas.openxmlformats.org/officeDocument/2006/relationships/hyperlink" Target="https://docs.google.com/spreadsheets/d/1jMK3F6OxG24FHYRqbOM3rrVMQLxC2DkcpuZOQ1qnUzo/edit?usp=sharin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6.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hyperlink" Target="https://docs.google.com/spreadsheets/d/1jSYOnG4YwaWrbLKb4cWR-3quXcLXuUP2At634GCHCEc/edit?usp=sharing" TargetMode="External"/><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gs>
            <a:gs pos="100000">
              <a:schemeClr val="accent4">
                <a:lumMod val="75000"/>
              </a:schemeClr>
            </a:gs>
          </a:gsLst>
          <a:lin ang="2700000" scaled="1"/>
          <a:tileRect/>
        </a:gra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B180991A-26BA-4BEB-8697-6D3D91DB2C75}"/>
              </a:ext>
            </a:extLst>
          </p:cNvPr>
          <p:cNvSpPr>
            <a:spLocks noGrp="1"/>
          </p:cNvSpPr>
          <p:nvPr>
            <p:ph type="pic" sz="quarter" idx="10"/>
          </p:nvPr>
        </p:nvSpPr>
        <p:spPr/>
      </p:sp>
      <p:sp>
        <p:nvSpPr>
          <p:cNvPr id="25" name="Freeform: Shape 24">
            <a:extLst>
              <a:ext uri="{FF2B5EF4-FFF2-40B4-BE49-F238E27FC236}">
                <a16:creationId xmlns:a16="http://schemas.microsoft.com/office/drawing/2014/main" id="{421214E0-96E3-4651-B045-2D16C15B797C}"/>
              </a:ext>
            </a:extLst>
          </p:cNvPr>
          <p:cNvSpPr/>
          <p:nvPr/>
        </p:nvSpPr>
        <p:spPr>
          <a:xfrm>
            <a:off x="425114" y="-56272"/>
            <a:ext cx="6424866" cy="6914272"/>
          </a:xfrm>
          <a:custGeom>
            <a:avLst/>
            <a:gdLst>
              <a:gd name="connsiteX0" fmla="*/ 3818021 w 7275157"/>
              <a:gd name="connsiteY0" fmla="*/ 0 h 6914272"/>
              <a:gd name="connsiteX1" fmla="*/ 5228281 w 7275157"/>
              <a:gd name="connsiteY1" fmla="*/ 584149 h 6914272"/>
              <a:gd name="connsiteX2" fmla="*/ 6691009 w 7275157"/>
              <a:gd name="connsiteY2" fmla="*/ 2046877 h 6914272"/>
              <a:gd name="connsiteX3" fmla="*/ 6691009 w 7275157"/>
              <a:gd name="connsiteY3" fmla="*/ 4867396 h 6914272"/>
              <a:gd name="connsiteX4" fmla="*/ 5228281 w 7275157"/>
              <a:gd name="connsiteY4" fmla="*/ 6330124 h 6914272"/>
              <a:gd name="connsiteX5" fmla="*/ 3626852 w 7275157"/>
              <a:gd name="connsiteY5" fmla="*/ 6905145 h 6914272"/>
              <a:gd name="connsiteX6" fmla="*/ 3495131 w 7275157"/>
              <a:gd name="connsiteY6" fmla="*/ 6886137 h 6914272"/>
              <a:gd name="connsiteX7" fmla="*/ 0 w 7275157"/>
              <a:gd name="connsiteY7" fmla="*/ 6886137 h 6914272"/>
              <a:gd name="connsiteX8" fmla="*/ 0 w 7275157"/>
              <a:gd name="connsiteY8" fmla="*/ 28138 h 6914272"/>
              <a:gd name="connsiteX9" fmla="*/ 3495111 w 7275157"/>
              <a:gd name="connsiteY9" fmla="*/ 28138 h 6914272"/>
              <a:gd name="connsiteX10" fmla="*/ 3626852 w 7275157"/>
              <a:gd name="connsiteY10" fmla="*/ 9127 h 6914272"/>
              <a:gd name="connsiteX11" fmla="*/ 3818021 w 7275157"/>
              <a:gd name="connsiteY11" fmla="*/ 0 h 691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75157" h="6914272">
                <a:moveTo>
                  <a:pt x="3818021" y="0"/>
                </a:moveTo>
                <a:cubicBezTo>
                  <a:pt x="4328435" y="0"/>
                  <a:pt x="4838848" y="194716"/>
                  <a:pt x="5228281" y="584149"/>
                </a:cubicBezTo>
                <a:lnTo>
                  <a:pt x="6691009" y="2046877"/>
                </a:lnTo>
                <a:cubicBezTo>
                  <a:pt x="7469874" y="2825741"/>
                  <a:pt x="7469874" y="4088531"/>
                  <a:pt x="6691009" y="4867396"/>
                </a:cubicBezTo>
                <a:lnTo>
                  <a:pt x="5228281" y="6330124"/>
                </a:lnTo>
                <a:cubicBezTo>
                  <a:pt x="4790169" y="6768235"/>
                  <a:pt x="4198941" y="6959909"/>
                  <a:pt x="3626852" y="6905145"/>
                </a:cubicBezTo>
                <a:lnTo>
                  <a:pt x="3495131" y="6886137"/>
                </a:lnTo>
                <a:lnTo>
                  <a:pt x="0" y="6886137"/>
                </a:lnTo>
                <a:lnTo>
                  <a:pt x="0" y="28138"/>
                </a:lnTo>
                <a:lnTo>
                  <a:pt x="3495111" y="28138"/>
                </a:lnTo>
                <a:lnTo>
                  <a:pt x="3626852" y="9127"/>
                </a:lnTo>
                <a:cubicBezTo>
                  <a:pt x="3690418" y="3042"/>
                  <a:pt x="3754219" y="0"/>
                  <a:pt x="3818021"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Freeform: Shape 25">
            <a:extLst>
              <a:ext uri="{FF2B5EF4-FFF2-40B4-BE49-F238E27FC236}">
                <a16:creationId xmlns:a16="http://schemas.microsoft.com/office/drawing/2014/main" id="{1E30077A-7EEF-4F34-B189-7B5A437ECA2A}"/>
              </a:ext>
            </a:extLst>
          </p:cNvPr>
          <p:cNvSpPr/>
          <p:nvPr/>
        </p:nvSpPr>
        <p:spPr>
          <a:xfrm>
            <a:off x="-1" y="-28141"/>
            <a:ext cx="6424866" cy="6914272"/>
          </a:xfrm>
          <a:custGeom>
            <a:avLst/>
            <a:gdLst>
              <a:gd name="connsiteX0" fmla="*/ 3818021 w 7275157"/>
              <a:gd name="connsiteY0" fmla="*/ 0 h 6914272"/>
              <a:gd name="connsiteX1" fmla="*/ 5228281 w 7275157"/>
              <a:gd name="connsiteY1" fmla="*/ 584149 h 6914272"/>
              <a:gd name="connsiteX2" fmla="*/ 6691009 w 7275157"/>
              <a:gd name="connsiteY2" fmla="*/ 2046877 h 6914272"/>
              <a:gd name="connsiteX3" fmla="*/ 6691009 w 7275157"/>
              <a:gd name="connsiteY3" fmla="*/ 4867396 h 6914272"/>
              <a:gd name="connsiteX4" fmla="*/ 5228281 w 7275157"/>
              <a:gd name="connsiteY4" fmla="*/ 6330124 h 6914272"/>
              <a:gd name="connsiteX5" fmla="*/ 3626852 w 7275157"/>
              <a:gd name="connsiteY5" fmla="*/ 6905145 h 6914272"/>
              <a:gd name="connsiteX6" fmla="*/ 3495131 w 7275157"/>
              <a:gd name="connsiteY6" fmla="*/ 6886137 h 6914272"/>
              <a:gd name="connsiteX7" fmla="*/ 0 w 7275157"/>
              <a:gd name="connsiteY7" fmla="*/ 6886137 h 6914272"/>
              <a:gd name="connsiteX8" fmla="*/ 0 w 7275157"/>
              <a:gd name="connsiteY8" fmla="*/ 28138 h 6914272"/>
              <a:gd name="connsiteX9" fmla="*/ 3495111 w 7275157"/>
              <a:gd name="connsiteY9" fmla="*/ 28138 h 6914272"/>
              <a:gd name="connsiteX10" fmla="*/ 3626852 w 7275157"/>
              <a:gd name="connsiteY10" fmla="*/ 9127 h 6914272"/>
              <a:gd name="connsiteX11" fmla="*/ 3818021 w 7275157"/>
              <a:gd name="connsiteY11" fmla="*/ 0 h 691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75157" h="6914272">
                <a:moveTo>
                  <a:pt x="3818021" y="0"/>
                </a:moveTo>
                <a:cubicBezTo>
                  <a:pt x="4328435" y="0"/>
                  <a:pt x="4838848" y="194716"/>
                  <a:pt x="5228281" y="584149"/>
                </a:cubicBezTo>
                <a:lnTo>
                  <a:pt x="6691009" y="2046877"/>
                </a:lnTo>
                <a:cubicBezTo>
                  <a:pt x="7469874" y="2825741"/>
                  <a:pt x="7469874" y="4088531"/>
                  <a:pt x="6691009" y="4867396"/>
                </a:cubicBezTo>
                <a:lnTo>
                  <a:pt x="5228281" y="6330124"/>
                </a:lnTo>
                <a:cubicBezTo>
                  <a:pt x="4790169" y="6768235"/>
                  <a:pt x="4198941" y="6959909"/>
                  <a:pt x="3626852" y="6905145"/>
                </a:cubicBezTo>
                <a:lnTo>
                  <a:pt x="3495131" y="6886137"/>
                </a:lnTo>
                <a:lnTo>
                  <a:pt x="0" y="6886137"/>
                </a:lnTo>
                <a:lnTo>
                  <a:pt x="0" y="28138"/>
                </a:lnTo>
                <a:lnTo>
                  <a:pt x="3495111" y="28138"/>
                </a:lnTo>
                <a:lnTo>
                  <a:pt x="3626852" y="9127"/>
                </a:lnTo>
                <a:cubicBezTo>
                  <a:pt x="3690418" y="3042"/>
                  <a:pt x="3754219" y="0"/>
                  <a:pt x="381802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Freeform: Shape 26">
            <a:extLst>
              <a:ext uri="{FF2B5EF4-FFF2-40B4-BE49-F238E27FC236}">
                <a16:creationId xmlns:a16="http://schemas.microsoft.com/office/drawing/2014/main" id="{CE21FB39-D232-45A9-9938-6BD26210EB6D}"/>
              </a:ext>
            </a:extLst>
          </p:cNvPr>
          <p:cNvSpPr/>
          <p:nvPr/>
        </p:nvSpPr>
        <p:spPr>
          <a:xfrm>
            <a:off x="12614" y="-10"/>
            <a:ext cx="2570165" cy="6914272"/>
          </a:xfrm>
          <a:custGeom>
            <a:avLst/>
            <a:gdLst>
              <a:gd name="connsiteX0" fmla="*/ 3818021 w 7275157"/>
              <a:gd name="connsiteY0" fmla="*/ 0 h 6914272"/>
              <a:gd name="connsiteX1" fmla="*/ 5228281 w 7275157"/>
              <a:gd name="connsiteY1" fmla="*/ 584149 h 6914272"/>
              <a:gd name="connsiteX2" fmla="*/ 6691009 w 7275157"/>
              <a:gd name="connsiteY2" fmla="*/ 2046877 h 6914272"/>
              <a:gd name="connsiteX3" fmla="*/ 6691009 w 7275157"/>
              <a:gd name="connsiteY3" fmla="*/ 4867396 h 6914272"/>
              <a:gd name="connsiteX4" fmla="*/ 5228281 w 7275157"/>
              <a:gd name="connsiteY4" fmla="*/ 6330124 h 6914272"/>
              <a:gd name="connsiteX5" fmla="*/ 3626852 w 7275157"/>
              <a:gd name="connsiteY5" fmla="*/ 6905145 h 6914272"/>
              <a:gd name="connsiteX6" fmla="*/ 3495131 w 7275157"/>
              <a:gd name="connsiteY6" fmla="*/ 6886137 h 6914272"/>
              <a:gd name="connsiteX7" fmla="*/ 0 w 7275157"/>
              <a:gd name="connsiteY7" fmla="*/ 6886137 h 6914272"/>
              <a:gd name="connsiteX8" fmla="*/ 0 w 7275157"/>
              <a:gd name="connsiteY8" fmla="*/ 28138 h 6914272"/>
              <a:gd name="connsiteX9" fmla="*/ 3495111 w 7275157"/>
              <a:gd name="connsiteY9" fmla="*/ 28138 h 6914272"/>
              <a:gd name="connsiteX10" fmla="*/ 3626852 w 7275157"/>
              <a:gd name="connsiteY10" fmla="*/ 9127 h 6914272"/>
              <a:gd name="connsiteX11" fmla="*/ 3818021 w 7275157"/>
              <a:gd name="connsiteY11" fmla="*/ 0 h 691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75157" h="6914272">
                <a:moveTo>
                  <a:pt x="3818021" y="0"/>
                </a:moveTo>
                <a:cubicBezTo>
                  <a:pt x="4328435" y="0"/>
                  <a:pt x="4838848" y="194716"/>
                  <a:pt x="5228281" y="584149"/>
                </a:cubicBezTo>
                <a:lnTo>
                  <a:pt x="6691009" y="2046877"/>
                </a:lnTo>
                <a:cubicBezTo>
                  <a:pt x="7469874" y="2825741"/>
                  <a:pt x="7469874" y="4088531"/>
                  <a:pt x="6691009" y="4867396"/>
                </a:cubicBezTo>
                <a:lnTo>
                  <a:pt x="5228281" y="6330124"/>
                </a:lnTo>
                <a:cubicBezTo>
                  <a:pt x="4790169" y="6768235"/>
                  <a:pt x="4198941" y="6959909"/>
                  <a:pt x="3626852" y="6905145"/>
                </a:cubicBezTo>
                <a:lnTo>
                  <a:pt x="3495131" y="6886137"/>
                </a:lnTo>
                <a:lnTo>
                  <a:pt x="0" y="6886137"/>
                </a:lnTo>
                <a:lnTo>
                  <a:pt x="0" y="28138"/>
                </a:lnTo>
                <a:lnTo>
                  <a:pt x="3495111" y="28138"/>
                </a:lnTo>
                <a:lnTo>
                  <a:pt x="3626852" y="9127"/>
                </a:lnTo>
                <a:cubicBezTo>
                  <a:pt x="3690418" y="3042"/>
                  <a:pt x="3754219" y="0"/>
                  <a:pt x="3818021" y="0"/>
                </a:cubicBezTo>
                <a:close/>
              </a:path>
            </a:pathLst>
          </a:cu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Circle: Hollow 3">
            <a:extLst>
              <a:ext uri="{FF2B5EF4-FFF2-40B4-BE49-F238E27FC236}">
                <a16:creationId xmlns:a16="http://schemas.microsoft.com/office/drawing/2014/main" id="{6F78C035-D86D-4B30-AB14-C40A7A4F52E3}"/>
              </a:ext>
            </a:extLst>
          </p:cNvPr>
          <p:cNvSpPr/>
          <p:nvPr/>
        </p:nvSpPr>
        <p:spPr>
          <a:xfrm>
            <a:off x="11070878"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extBox 6">
            <a:extLst>
              <a:ext uri="{FF2B5EF4-FFF2-40B4-BE49-F238E27FC236}">
                <a16:creationId xmlns:a16="http://schemas.microsoft.com/office/drawing/2014/main" id="{39C00F59-48A6-4AC7-9F26-3D194F64787B}"/>
              </a:ext>
            </a:extLst>
          </p:cNvPr>
          <p:cNvSpPr txBox="1"/>
          <p:nvPr/>
        </p:nvSpPr>
        <p:spPr>
          <a:xfrm rot="16200000">
            <a:off x="9981577" y="3259723"/>
            <a:ext cx="3401620" cy="338554"/>
          </a:xfrm>
          <a:prstGeom prst="rect">
            <a:avLst/>
          </a:prstGeom>
          <a:noFill/>
        </p:spPr>
        <p:txBody>
          <a:bodyPr wrap="square" rtlCol="0">
            <a:spAutoFit/>
          </a:bodyPr>
          <a:lstStyle/>
          <a:p>
            <a:pPr algn="ctr"/>
            <a:r>
              <a:rPr lang="nb-NO" sz="1600" b="1" dirty="0">
                <a:solidFill>
                  <a:schemeClr val="accent2"/>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accent2"/>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accent2"/>
              </a:solidFill>
              <a:effectLst>
                <a:outerShdw blurRad="152400" dist="38100" dir="5400000" algn="t" rotWithShape="0">
                  <a:prstClr val="black">
                    <a:alpha val="40000"/>
                  </a:prstClr>
                </a:outerShdw>
              </a:effectLst>
              <a:latin typeface="Montserrat" panose="00000500000000000000" pitchFamily="50" charset="0"/>
            </a:endParaRPr>
          </a:p>
        </p:txBody>
      </p:sp>
      <p:sp>
        <p:nvSpPr>
          <p:cNvPr id="5" name="Parallelogram 4">
            <a:extLst>
              <a:ext uri="{FF2B5EF4-FFF2-40B4-BE49-F238E27FC236}">
                <a16:creationId xmlns:a16="http://schemas.microsoft.com/office/drawing/2014/main" id="{23C9BADE-F5B3-4540-86F7-3DEDBBCF4458}"/>
              </a:ext>
            </a:extLst>
          </p:cNvPr>
          <p:cNvSpPr/>
          <p:nvPr/>
        </p:nvSpPr>
        <p:spPr>
          <a:xfrm>
            <a:off x="7940018" y="6258000"/>
            <a:ext cx="3911645" cy="435429"/>
          </a:xfrm>
          <a:prstGeom prst="parallelogram">
            <a:avLst>
              <a:gd name="adj" fmla="val 30833"/>
            </a:avLst>
          </a:prstGeom>
          <a:gradFill flip="none" rotWithShape="1">
            <a:gsLst>
              <a:gs pos="0">
                <a:schemeClr val="accent4"/>
              </a:gs>
              <a:gs pos="100000">
                <a:schemeClr val="accent4">
                  <a:lumMod val="75000"/>
                </a:schemeClr>
              </a:gs>
            </a:gsLst>
            <a:lin ang="2700000" scaled="1"/>
            <a:tileRect/>
          </a:gradFill>
          <a:ln>
            <a:noFill/>
          </a:ln>
          <a:effectLst>
            <a:outerShdw blurRad="1651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600" dirty="0"/>
              <a:t>discord.gg/bloomdefi</a:t>
            </a:r>
            <a:endParaRPr lang="en-US" sz="1600" dirty="0"/>
          </a:p>
        </p:txBody>
      </p:sp>
      <p:sp>
        <p:nvSpPr>
          <p:cNvPr id="28" name="TextBox 27">
            <a:extLst>
              <a:ext uri="{FF2B5EF4-FFF2-40B4-BE49-F238E27FC236}">
                <a16:creationId xmlns:a16="http://schemas.microsoft.com/office/drawing/2014/main" id="{9278767F-1E9D-49F6-A2C3-5B8B83DFEFEA}"/>
              </a:ext>
            </a:extLst>
          </p:cNvPr>
          <p:cNvSpPr txBox="1"/>
          <p:nvPr/>
        </p:nvSpPr>
        <p:spPr>
          <a:xfrm>
            <a:off x="1084173" y="2766292"/>
            <a:ext cx="2956259" cy="923330"/>
          </a:xfrm>
          <a:prstGeom prst="rect">
            <a:avLst/>
          </a:prstGeom>
          <a:noFill/>
        </p:spPr>
        <p:txBody>
          <a:bodyPr wrap="none" rtlCol="0">
            <a:spAutoFit/>
          </a:bodyPr>
          <a:lstStyle/>
          <a:p>
            <a:r>
              <a:rPr lang="hr-HR" sz="5400" dirty="0">
                <a:solidFill>
                  <a:schemeClr val="bg1"/>
                </a:solidFill>
                <a:latin typeface="Montserrat SemiBold" panose="00000700000000000000" pitchFamily="50" charset="0"/>
              </a:rPr>
              <a:t>B</a:t>
            </a:r>
            <a:r>
              <a:rPr lang="hr-HR" sz="5400" dirty="0">
                <a:solidFill>
                  <a:schemeClr val="accent1">
                    <a:lumMod val="20000"/>
                    <a:lumOff val="80000"/>
                  </a:schemeClr>
                </a:solidFill>
                <a:latin typeface="Montserrat SemiBold" panose="00000700000000000000" pitchFamily="50" charset="0"/>
              </a:rPr>
              <a:t>LOO</a:t>
            </a:r>
            <a:r>
              <a:rPr lang="hr-HR" sz="5400" dirty="0">
                <a:solidFill>
                  <a:schemeClr val="bg1"/>
                </a:solidFill>
                <a:latin typeface="Montserrat SemiBold" panose="00000700000000000000" pitchFamily="50" charset="0"/>
              </a:rPr>
              <a:t>M</a:t>
            </a:r>
            <a:endParaRPr lang="id-ID" sz="5400" dirty="0">
              <a:solidFill>
                <a:schemeClr val="bg1"/>
              </a:solidFill>
              <a:latin typeface="Montserrat SemiBold" panose="00000700000000000000" pitchFamily="50" charset="0"/>
            </a:endParaRPr>
          </a:p>
        </p:txBody>
      </p:sp>
      <p:sp>
        <p:nvSpPr>
          <p:cNvPr id="29" name="TextBox 28">
            <a:extLst>
              <a:ext uri="{FF2B5EF4-FFF2-40B4-BE49-F238E27FC236}">
                <a16:creationId xmlns:a16="http://schemas.microsoft.com/office/drawing/2014/main" id="{CB3161CE-AF75-4621-8049-10E0C4DE7495}"/>
              </a:ext>
            </a:extLst>
          </p:cNvPr>
          <p:cNvSpPr txBox="1"/>
          <p:nvPr/>
        </p:nvSpPr>
        <p:spPr>
          <a:xfrm>
            <a:off x="1084172" y="3745894"/>
            <a:ext cx="3392532" cy="307777"/>
          </a:xfrm>
          <a:prstGeom prst="rect">
            <a:avLst/>
          </a:prstGeom>
          <a:noFill/>
        </p:spPr>
        <p:txBody>
          <a:bodyPr wrap="none" rtlCol="0">
            <a:spAutoFit/>
          </a:bodyPr>
          <a:lstStyle/>
          <a:p>
            <a:r>
              <a:rPr lang="nb-NO" sz="1400" spc="300" dirty="0">
                <a:solidFill>
                  <a:schemeClr val="bg1"/>
                </a:solidFill>
              </a:rPr>
              <a:t>By the Dark Forest Dev Team</a:t>
            </a:r>
            <a:r>
              <a:rPr lang="hr-HR" sz="1400" spc="300" dirty="0">
                <a:solidFill>
                  <a:schemeClr val="bg1"/>
                </a:solidFill>
              </a:rPr>
              <a:t> </a:t>
            </a:r>
            <a:endParaRPr lang="id-ID" sz="1400" spc="300" dirty="0">
              <a:solidFill>
                <a:schemeClr val="bg1"/>
              </a:solidFill>
            </a:endParaRPr>
          </a:p>
        </p:txBody>
      </p:sp>
      <p:sp>
        <p:nvSpPr>
          <p:cNvPr id="30" name="Rectangle 29">
            <a:extLst>
              <a:ext uri="{FF2B5EF4-FFF2-40B4-BE49-F238E27FC236}">
                <a16:creationId xmlns:a16="http://schemas.microsoft.com/office/drawing/2014/main" id="{C276B8F2-F385-4E2E-915A-34AB89313D80}"/>
              </a:ext>
            </a:extLst>
          </p:cNvPr>
          <p:cNvSpPr/>
          <p:nvPr/>
        </p:nvSpPr>
        <p:spPr>
          <a:xfrm>
            <a:off x="1251283" y="2494672"/>
            <a:ext cx="802107" cy="720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Parallelogram 14">
            <a:extLst>
              <a:ext uri="{FF2B5EF4-FFF2-40B4-BE49-F238E27FC236}">
                <a16:creationId xmlns:a16="http://schemas.microsoft.com/office/drawing/2014/main" id="{13526389-F265-4F78-A2F5-7EE12428956A}"/>
              </a:ext>
            </a:extLst>
          </p:cNvPr>
          <p:cNvSpPr/>
          <p:nvPr/>
        </p:nvSpPr>
        <p:spPr>
          <a:xfrm>
            <a:off x="7940018" y="5715204"/>
            <a:ext cx="3911645" cy="435429"/>
          </a:xfrm>
          <a:prstGeom prst="parallelogram">
            <a:avLst>
              <a:gd name="adj" fmla="val 30833"/>
            </a:avLst>
          </a:prstGeom>
          <a:gradFill flip="none" rotWithShape="1">
            <a:gsLst>
              <a:gs pos="0">
                <a:schemeClr val="accent4"/>
              </a:gs>
              <a:gs pos="100000">
                <a:schemeClr val="accent4">
                  <a:lumMod val="75000"/>
                </a:schemeClr>
              </a:gs>
            </a:gsLst>
            <a:lin ang="2700000" scaled="1"/>
            <a:tileRect/>
          </a:gradFill>
          <a:ln>
            <a:noFill/>
          </a:ln>
          <a:effectLst>
            <a:outerShdw blurRad="1651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600" dirty="0"/>
              <a:t>Twitter: @bloomdefi</a:t>
            </a:r>
            <a:endParaRPr lang="en-US" sz="1600" dirty="0"/>
          </a:p>
        </p:txBody>
      </p:sp>
    </p:spTree>
    <p:extLst>
      <p:ext uri="{BB962C8B-B14F-4D97-AF65-F5344CB8AC3E}">
        <p14:creationId xmlns:p14="http://schemas.microsoft.com/office/powerpoint/2010/main" val="2086049311"/>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75000"/>
              </a:schemeClr>
            </a:gs>
            <a:gs pos="48000">
              <a:schemeClr val="accent4">
                <a:lumMod val="60000"/>
                <a:lumOff val="40000"/>
              </a:schemeClr>
            </a:gs>
            <a:gs pos="100000">
              <a:schemeClr val="accent4">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12" name="Circle: Hollow 11">
            <a:extLst>
              <a:ext uri="{FF2B5EF4-FFF2-40B4-BE49-F238E27FC236}">
                <a16:creationId xmlns:a16="http://schemas.microsoft.com/office/drawing/2014/main" id="{054C1579-7B59-4651-B490-31FD2BCF64ED}"/>
              </a:ext>
            </a:extLst>
          </p:cNvPr>
          <p:cNvSpPr/>
          <p:nvPr/>
        </p:nvSpPr>
        <p:spPr>
          <a:xfrm>
            <a:off x="-718730"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TextBox 13">
            <a:extLst>
              <a:ext uri="{FF2B5EF4-FFF2-40B4-BE49-F238E27FC236}">
                <a16:creationId xmlns:a16="http://schemas.microsoft.com/office/drawing/2014/main" id="{7DE35D13-1355-4035-B6AE-1334A4176A32}"/>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endParaRPr>
          </a:p>
        </p:txBody>
      </p:sp>
      <p:sp>
        <p:nvSpPr>
          <p:cNvPr id="11" name="TextBox 10">
            <a:extLst>
              <a:ext uri="{FF2B5EF4-FFF2-40B4-BE49-F238E27FC236}">
                <a16:creationId xmlns:a16="http://schemas.microsoft.com/office/drawing/2014/main" id="{51864FFC-F44A-4A58-BCB4-72BC163D72C1}"/>
              </a:ext>
            </a:extLst>
          </p:cNvPr>
          <p:cNvSpPr txBox="1"/>
          <p:nvPr/>
        </p:nvSpPr>
        <p:spPr>
          <a:xfrm>
            <a:off x="2933700" y="537603"/>
            <a:ext cx="6324600" cy="707886"/>
          </a:xfrm>
          <a:prstGeom prst="rect">
            <a:avLst/>
          </a:prstGeom>
          <a:noFill/>
        </p:spPr>
        <p:txBody>
          <a:bodyPr wrap="square" rtlCol="0">
            <a:spAutoFit/>
          </a:bodyPr>
          <a:lstStyle/>
          <a:p>
            <a:pPr algn="ctr"/>
            <a:r>
              <a:rPr lang="nb-NO" sz="4000" spc="600" dirty="0">
                <a:solidFill>
                  <a:schemeClr val="accent2"/>
                </a:solidFill>
                <a:latin typeface="Montserrat SemiBold" panose="00000700000000000000" pitchFamily="50" charset="0"/>
              </a:rPr>
              <a:t>C</a:t>
            </a:r>
            <a:r>
              <a:rPr lang="nb-NO" sz="4000" spc="600" dirty="0">
                <a:solidFill>
                  <a:schemeClr val="bg1"/>
                </a:solidFill>
                <a:latin typeface="Montserrat SemiBold" panose="00000700000000000000" pitchFamily="50" charset="0"/>
              </a:rPr>
              <a:t>LAIMING</a:t>
            </a:r>
            <a:r>
              <a:rPr lang="nb-NO" sz="4000" spc="600" dirty="0">
                <a:solidFill>
                  <a:schemeClr val="accent2"/>
                </a:solidFill>
                <a:latin typeface="Montserrat SemiBold" panose="00000700000000000000" pitchFamily="50" charset="0"/>
              </a:rPr>
              <a:t>.</a:t>
            </a:r>
            <a:endParaRPr lang="en-US" sz="4000" spc="600" dirty="0">
              <a:solidFill>
                <a:schemeClr val="accent2"/>
              </a:solidFill>
              <a:latin typeface="Montserrat SemiBold" panose="00000700000000000000" pitchFamily="50" charset="0"/>
            </a:endParaRPr>
          </a:p>
        </p:txBody>
      </p:sp>
      <p:sp>
        <p:nvSpPr>
          <p:cNvPr id="13" name="TextBox 12">
            <a:extLst>
              <a:ext uri="{FF2B5EF4-FFF2-40B4-BE49-F238E27FC236}">
                <a16:creationId xmlns:a16="http://schemas.microsoft.com/office/drawing/2014/main" id="{03FC86F0-573D-491B-853E-ABADEBF485BD}"/>
              </a:ext>
            </a:extLst>
          </p:cNvPr>
          <p:cNvSpPr txBox="1"/>
          <p:nvPr/>
        </p:nvSpPr>
        <p:spPr>
          <a:xfrm>
            <a:off x="3963359" y="1149056"/>
            <a:ext cx="3874506" cy="253916"/>
          </a:xfrm>
          <a:prstGeom prst="rect">
            <a:avLst/>
          </a:prstGeom>
          <a:noFill/>
        </p:spPr>
        <p:txBody>
          <a:bodyPr wrap="square" rtlCol="0">
            <a:spAutoFit/>
          </a:bodyPr>
          <a:lstStyle/>
          <a:p>
            <a:pPr algn="ctr"/>
            <a:r>
              <a:rPr lang="nb-NO" sz="1050" spc="600" dirty="0">
                <a:latin typeface="Montserrat SemiBold" panose="00000700000000000000" pitchFamily="50" charset="0"/>
              </a:rPr>
              <a:t>How it works</a:t>
            </a:r>
            <a:endParaRPr lang="en-US" sz="1050" spc="600" dirty="0">
              <a:solidFill>
                <a:schemeClr val="accent2"/>
              </a:solidFill>
              <a:latin typeface="Montserrat SemiBold" panose="00000700000000000000" pitchFamily="50" charset="0"/>
            </a:endParaRPr>
          </a:p>
        </p:txBody>
      </p:sp>
      <p:sp>
        <p:nvSpPr>
          <p:cNvPr id="25" name="Rectangle 24">
            <a:extLst>
              <a:ext uri="{FF2B5EF4-FFF2-40B4-BE49-F238E27FC236}">
                <a16:creationId xmlns:a16="http://schemas.microsoft.com/office/drawing/2014/main" id="{9214CE20-8BAE-425E-B548-E8AFA6FE8F33}"/>
              </a:ext>
            </a:extLst>
          </p:cNvPr>
          <p:cNvSpPr/>
          <p:nvPr/>
        </p:nvSpPr>
        <p:spPr>
          <a:xfrm>
            <a:off x="2110466" y="2029214"/>
            <a:ext cx="3985534" cy="455766"/>
          </a:xfrm>
          <a:prstGeom prst="rect">
            <a:avLst/>
          </a:prstGeom>
        </p:spPr>
        <p:txBody>
          <a:bodyPr wrap="square">
            <a:spAutoFit/>
          </a:bodyPr>
          <a:lstStyle/>
          <a:p>
            <a:pPr>
              <a:lnSpc>
                <a:spcPct val="130000"/>
              </a:lnSpc>
            </a:pPr>
            <a:r>
              <a:rPr lang="nb-NO" sz="20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rPr>
              <a:t>Positive Net Deposit Value</a:t>
            </a:r>
            <a:endParaRPr lang="id-ID" sz="2000" b="1" dirty="0">
              <a:solidFill>
                <a:schemeClr val="bg1"/>
              </a:solidFill>
              <a:highlight>
                <a:srgbClr val="000000"/>
              </a:highlight>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22" name="Hexagon 21">
            <a:extLst>
              <a:ext uri="{FF2B5EF4-FFF2-40B4-BE49-F238E27FC236}">
                <a16:creationId xmlns:a16="http://schemas.microsoft.com/office/drawing/2014/main" id="{CD67C025-2E16-424F-9615-71A4916521BC}"/>
              </a:ext>
            </a:extLst>
          </p:cNvPr>
          <p:cNvSpPr/>
          <p:nvPr/>
        </p:nvSpPr>
        <p:spPr>
          <a:xfrm>
            <a:off x="1186485" y="3068469"/>
            <a:ext cx="836432" cy="721062"/>
          </a:xfrm>
          <a:prstGeom prst="hexagon">
            <a:avLst/>
          </a:prstGeom>
          <a:gradFill>
            <a:gsLst>
              <a:gs pos="0">
                <a:schemeClr val="accent4"/>
              </a:gs>
              <a:gs pos="100000">
                <a:schemeClr val="accent4">
                  <a:lumMod val="75000"/>
                </a:schemeClr>
              </a:gs>
            </a:gsLst>
            <a:lin ang="27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dirty="0"/>
              <a:t>02</a:t>
            </a:r>
            <a:endParaRPr lang="en-US" dirty="0"/>
          </a:p>
        </p:txBody>
      </p:sp>
      <p:sp>
        <p:nvSpPr>
          <p:cNvPr id="30" name="Hexagon 29">
            <a:extLst>
              <a:ext uri="{FF2B5EF4-FFF2-40B4-BE49-F238E27FC236}">
                <a16:creationId xmlns:a16="http://schemas.microsoft.com/office/drawing/2014/main" id="{EA56F2FB-F3D0-4CDC-BB3B-684FF631043A}"/>
              </a:ext>
            </a:extLst>
          </p:cNvPr>
          <p:cNvSpPr/>
          <p:nvPr/>
        </p:nvSpPr>
        <p:spPr>
          <a:xfrm>
            <a:off x="1186485" y="1944889"/>
            <a:ext cx="836432" cy="721062"/>
          </a:xfrm>
          <a:prstGeom prst="hexagon">
            <a:avLst/>
          </a:prstGeom>
          <a:gradFill>
            <a:gsLst>
              <a:gs pos="0">
                <a:schemeClr val="accent4"/>
              </a:gs>
              <a:gs pos="100000">
                <a:schemeClr val="accent4">
                  <a:lumMod val="75000"/>
                </a:schemeClr>
              </a:gs>
            </a:gsLst>
            <a:lin ang="27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01</a:t>
            </a:r>
            <a:endParaRPr lang="en-US" dirty="0"/>
          </a:p>
        </p:txBody>
      </p:sp>
      <p:sp>
        <p:nvSpPr>
          <p:cNvPr id="31" name="Hexagon 30">
            <a:extLst>
              <a:ext uri="{FF2B5EF4-FFF2-40B4-BE49-F238E27FC236}">
                <a16:creationId xmlns:a16="http://schemas.microsoft.com/office/drawing/2014/main" id="{1E9F1E28-E3BA-410F-B926-2C5303E2AC53}"/>
              </a:ext>
            </a:extLst>
          </p:cNvPr>
          <p:cNvSpPr/>
          <p:nvPr/>
        </p:nvSpPr>
        <p:spPr>
          <a:xfrm>
            <a:off x="1186485" y="4192049"/>
            <a:ext cx="836432" cy="721062"/>
          </a:xfrm>
          <a:prstGeom prst="hexagon">
            <a:avLst/>
          </a:prstGeom>
          <a:gradFill>
            <a:gsLst>
              <a:gs pos="0">
                <a:schemeClr val="accent4"/>
              </a:gs>
              <a:gs pos="100000">
                <a:schemeClr val="accent4">
                  <a:lumMod val="75000"/>
                </a:schemeClr>
              </a:gs>
            </a:gsLst>
            <a:lin ang="27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dirty="0"/>
              <a:t>03</a:t>
            </a:r>
            <a:endParaRPr lang="en-US" dirty="0"/>
          </a:p>
        </p:txBody>
      </p:sp>
      <p:sp>
        <p:nvSpPr>
          <p:cNvPr id="19" name="Rectangle 18">
            <a:extLst>
              <a:ext uri="{FF2B5EF4-FFF2-40B4-BE49-F238E27FC236}">
                <a16:creationId xmlns:a16="http://schemas.microsoft.com/office/drawing/2014/main" id="{33AC2854-29DB-4396-A338-CC5D4E44A090}"/>
              </a:ext>
            </a:extLst>
          </p:cNvPr>
          <p:cNvSpPr/>
          <p:nvPr/>
        </p:nvSpPr>
        <p:spPr>
          <a:xfrm>
            <a:off x="2110465" y="3127407"/>
            <a:ext cx="5926972" cy="455766"/>
          </a:xfrm>
          <a:prstGeom prst="rect">
            <a:avLst/>
          </a:prstGeom>
        </p:spPr>
        <p:txBody>
          <a:bodyPr wrap="square">
            <a:spAutoFit/>
          </a:bodyPr>
          <a:lstStyle/>
          <a:p>
            <a:pPr>
              <a:lnSpc>
                <a:spcPct val="130000"/>
              </a:lnSpc>
            </a:pPr>
            <a:r>
              <a:rPr lang="nb-NO" sz="20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rPr>
              <a:t>Create your own claim/compound strategy</a:t>
            </a:r>
            <a:endParaRPr lang="id-ID" sz="2000" b="1" dirty="0">
              <a:solidFill>
                <a:schemeClr val="bg1"/>
              </a:solidFill>
              <a:highlight>
                <a:srgbClr val="000000"/>
              </a:highlight>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20" name="Rectangle 19">
            <a:extLst>
              <a:ext uri="{FF2B5EF4-FFF2-40B4-BE49-F238E27FC236}">
                <a16:creationId xmlns:a16="http://schemas.microsoft.com/office/drawing/2014/main" id="{8543BF3D-3E22-4512-8E11-818E76DC794C}"/>
              </a:ext>
            </a:extLst>
          </p:cNvPr>
          <p:cNvSpPr/>
          <p:nvPr/>
        </p:nvSpPr>
        <p:spPr>
          <a:xfrm>
            <a:off x="2110464" y="4246159"/>
            <a:ext cx="5360379" cy="455766"/>
          </a:xfrm>
          <a:prstGeom prst="rect">
            <a:avLst/>
          </a:prstGeom>
        </p:spPr>
        <p:txBody>
          <a:bodyPr wrap="square">
            <a:spAutoFit/>
          </a:bodyPr>
          <a:lstStyle/>
          <a:p>
            <a:pPr>
              <a:lnSpc>
                <a:spcPct val="130000"/>
              </a:lnSpc>
            </a:pPr>
            <a:r>
              <a:rPr lang="nb-NO" sz="20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rPr>
              <a:t>Max payout of 365% (3.65 x Deposits)</a:t>
            </a:r>
            <a:endParaRPr lang="id-ID" sz="2000" b="1" dirty="0">
              <a:solidFill>
                <a:schemeClr val="bg1"/>
              </a:solidFill>
              <a:highlight>
                <a:srgbClr val="000000"/>
              </a:highlight>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15" name="Rectangle 14">
            <a:extLst>
              <a:ext uri="{FF2B5EF4-FFF2-40B4-BE49-F238E27FC236}">
                <a16:creationId xmlns:a16="http://schemas.microsoft.com/office/drawing/2014/main" id="{0782FEE2-4613-47B3-853C-D3477A4FA31C}"/>
              </a:ext>
            </a:extLst>
          </p:cNvPr>
          <p:cNvSpPr/>
          <p:nvPr/>
        </p:nvSpPr>
        <p:spPr>
          <a:xfrm>
            <a:off x="2128482" y="2296330"/>
            <a:ext cx="4787883" cy="349135"/>
          </a:xfrm>
          <a:prstGeom prst="rect">
            <a:avLst/>
          </a:prstGeom>
        </p:spPr>
        <p:txBody>
          <a:bodyPr wrap="square">
            <a:spAutoFit/>
          </a:bodyPr>
          <a:lstStyle/>
          <a:p>
            <a:pPr>
              <a:lnSpc>
                <a:spcPct val="130000"/>
              </a:lnSpc>
            </a:pPr>
            <a:r>
              <a:rPr lang="en-US" sz="1400" dirty="0">
                <a:solidFill>
                  <a:schemeClr val="bg1"/>
                </a:solidFill>
                <a:effectLst/>
              </a:rPr>
              <a:t>= Deposit + Airdrop (sent and received) + Pollinates - Claims</a:t>
            </a:r>
            <a:endParaRPr lang="id-ID" sz="1400" b="1" dirty="0">
              <a:solidFill>
                <a:schemeClr val="bg1"/>
              </a:solidFill>
              <a:highlight>
                <a:srgbClr val="000000"/>
              </a:highlight>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16" name="Rectangle 15">
            <a:extLst>
              <a:ext uri="{FF2B5EF4-FFF2-40B4-BE49-F238E27FC236}">
                <a16:creationId xmlns:a16="http://schemas.microsoft.com/office/drawing/2014/main" id="{3C629F21-9917-4CD3-869C-449FBA53023F}"/>
              </a:ext>
            </a:extLst>
          </p:cNvPr>
          <p:cNvSpPr/>
          <p:nvPr/>
        </p:nvSpPr>
        <p:spPr>
          <a:xfrm>
            <a:off x="2128482" y="3412992"/>
            <a:ext cx="4787883" cy="349135"/>
          </a:xfrm>
          <a:prstGeom prst="rect">
            <a:avLst/>
          </a:prstGeom>
        </p:spPr>
        <p:txBody>
          <a:bodyPr wrap="square">
            <a:spAutoFit/>
          </a:bodyPr>
          <a:lstStyle/>
          <a:p>
            <a:pPr>
              <a:lnSpc>
                <a:spcPct val="130000"/>
              </a:lnSpc>
            </a:pPr>
            <a:r>
              <a:rPr lang="en-US" sz="1400" dirty="0">
                <a:solidFill>
                  <a:schemeClr val="bg1"/>
                </a:solidFill>
                <a:effectLst/>
              </a:rPr>
              <a:t>Delayed gratification vs immediate claim</a:t>
            </a:r>
            <a:endParaRPr lang="id-ID" sz="1400" b="1" dirty="0">
              <a:solidFill>
                <a:schemeClr val="bg1"/>
              </a:solidFill>
              <a:highlight>
                <a:srgbClr val="000000"/>
              </a:highlight>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17" name="Rectangle 16">
            <a:extLst>
              <a:ext uri="{FF2B5EF4-FFF2-40B4-BE49-F238E27FC236}">
                <a16:creationId xmlns:a16="http://schemas.microsoft.com/office/drawing/2014/main" id="{8C965F8A-AFF0-4DF4-B515-53C79AA4E638}"/>
              </a:ext>
            </a:extLst>
          </p:cNvPr>
          <p:cNvSpPr/>
          <p:nvPr/>
        </p:nvSpPr>
        <p:spPr>
          <a:xfrm>
            <a:off x="2128482" y="4592938"/>
            <a:ext cx="4787883" cy="523220"/>
          </a:xfrm>
          <a:prstGeom prst="rect">
            <a:avLst/>
          </a:prstGeom>
        </p:spPr>
        <p:txBody>
          <a:bodyPr wrap="square">
            <a:spAutoFit/>
          </a:bodyPr>
          <a:lstStyle/>
          <a:p>
            <a:r>
              <a:rPr lang="en-US" sz="1400" dirty="0">
                <a:solidFill>
                  <a:schemeClr val="bg1"/>
                </a:solidFill>
                <a:effectLst/>
              </a:rPr>
              <a:t>Initial deposit + future deposits + pollinates + rewards to deposit area from downline (deposit tax &amp; pollinate tax)</a:t>
            </a:r>
            <a:endParaRPr lang="id-ID" sz="1400" b="1" dirty="0">
              <a:solidFill>
                <a:schemeClr val="bg1"/>
              </a:solidFill>
              <a:highlight>
                <a:srgbClr val="000000"/>
              </a:highlight>
              <a:latin typeface="Montserrat SemiBold" panose="00000700000000000000" pitchFamily="50" charset="0"/>
              <a:ea typeface="Open Sans Light" panose="020B0306030504020204" pitchFamily="34" charset="0"/>
              <a:cs typeface="Poppins" panose="02000000000000000000" pitchFamily="2" charset="0"/>
            </a:endParaRPr>
          </a:p>
        </p:txBody>
      </p:sp>
    </p:spTree>
    <p:extLst>
      <p:ext uri="{BB962C8B-B14F-4D97-AF65-F5344CB8AC3E}">
        <p14:creationId xmlns:p14="http://schemas.microsoft.com/office/powerpoint/2010/main" val="1646674004"/>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gs>
            <a:gs pos="100000">
              <a:schemeClr val="accent4">
                <a:lumMod val="75000"/>
              </a:schemeClr>
            </a:gs>
          </a:gsLst>
          <a:lin ang="2700000" scaled="1"/>
          <a:tileRect/>
        </a:gradFill>
        <a:effectLst/>
      </p:bgPr>
    </p:bg>
    <p:spTree>
      <p:nvGrpSpPr>
        <p:cNvPr id="1" name=""/>
        <p:cNvGrpSpPr/>
        <p:nvPr/>
      </p:nvGrpSpPr>
      <p:grpSpPr>
        <a:xfrm>
          <a:off x="0" y="0"/>
          <a:ext cx="0" cy="0"/>
          <a:chOff x="0" y="0"/>
          <a:chExt cx="0" cy="0"/>
        </a:xfrm>
      </p:grpSpPr>
      <p:sp>
        <p:nvSpPr>
          <p:cNvPr id="17" name="Circle: Hollow 16">
            <a:extLst>
              <a:ext uri="{FF2B5EF4-FFF2-40B4-BE49-F238E27FC236}">
                <a16:creationId xmlns:a16="http://schemas.microsoft.com/office/drawing/2014/main" id="{7094A088-FF2A-4955-872D-EB86B758C197}"/>
              </a:ext>
            </a:extLst>
          </p:cNvPr>
          <p:cNvSpPr/>
          <p:nvPr/>
        </p:nvSpPr>
        <p:spPr>
          <a:xfrm>
            <a:off x="-718730"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TextBox 17">
            <a:extLst>
              <a:ext uri="{FF2B5EF4-FFF2-40B4-BE49-F238E27FC236}">
                <a16:creationId xmlns:a16="http://schemas.microsoft.com/office/drawing/2014/main" id="{EB3346AF-0D42-40FF-A8C7-5FCDDB9589F9}"/>
              </a:ext>
            </a:extLst>
          </p:cNvPr>
          <p:cNvSpPr txBox="1"/>
          <p:nvPr/>
        </p:nvSpPr>
        <p:spPr>
          <a:xfrm rot="16200000">
            <a:off x="10258882" y="3279166"/>
            <a:ext cx="3401620" cy="338554"/>
          </a:xfrm>
          <a:prstGeom prst="rect">
            <a:avLst/>
          </a:prstGeom>
          <a:noFill/>
        </p:spPr>
        <p:txBody>
          <a:bodyPr wrap="square" rtlCol="0">
            <a:spAutoFit/>
          </a:bodyPr>
          <a:lstStyle/>
          <a:p>
            <a:pPr algn="ctr"/>
            <a:r>
              <a:rPr lang="nb-NO"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endParaRPr>
          </a:p>
        </p:txBody>
      </p:sp>
      <p:grpSp>
        <p:nvGrpSpPr>
          <p:cNvPr id="28" name="Group 27">
            <a:extLst>
              <a:ext uri="{FF2B5EF4-FFF2-40B4-BE49-F238E27FC236}">
                <a16:creationId xmlns:a16="http://schemas.microsoft.com/office/drawing/2014/main" id="{4BE274D3-0205-4DCC-8731-DDFC2A7032EC}"/>
              </a:ext>
            </a:extLst>
          </p:cNvPr>
          <p:cNvGrpSpPr/>
          <p:nvPr/>
        </p:nvGrpSpPr>
        <p:grpSpPr>
          <a:xfrm>
            <a:off x="334917" y="6258000"/>
            <a:ext cx="4140563" cy="435429"/>
            <a:chOff x="334917" y="6258000"/>
            <a:chExt cx="4140563" cy="435429"/>
          </a:xfrm>
        </p:grpSpPr>
        <p:sp>
          <p:nvSpPr>
            <p:cNvPr id="29" name="Parallelogram 28">
              <a:extLst>
                <a:ext uri="{FF2B5EF4-FFF2-40B4-BE49-F238E27FC236}">
                  <a16:creationId xmlns:a16="http://schemas.microsoft.com/office/drawing/2014/main" id="{00E2BED5-E50B-48CD-91BE-AB5FECF85880}"/>
                </a:ext>
              </a:extLst>
            </p:cNvPr>
            <p:cNvSpPr/>
            <p:nvPr/>
          </p:nvSpPr>
          <p:spPr>
            <a:xfrm>
              <a:off x="334917" y="6258000"/>
              <a:ext cx="1885406" cy="435429"/>
            </a:xfrm>
            <a:prstGeom prst="parallelogram">
              <a:avLst>
                <a:gd name="adj" fmla="val 30833"/>
              </a:avLst>
            </a:prstGeom>
            <a:gradFill flip="none" rotWithShape="1">
              <a:gsLst>
                <a:gs pos="0">
                  <a:schemeClr val="accent4"/>
                </a:gs>
                <a:gs pos="100000">
                  <a:schemeClr val="accent4">
                    <a:lumMod val="75000"/>
                  </a:schemeClr>
                </a:gs>
              </a:gsLst>
              <a:lin ang="2700000" scaled="1"/>
              <a:tileRect/>
            </a:gradFill>
            <a:ln>
              <a:noFill/>
            </a:ln>
            <a:effectLst>
              <a:outerShdw blurRad="1651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sz="1600" dirty="0"/>
                <a:t>BLOOMIFY</a:t>
              </a:r>
              <a:endParaRPr lang="en-US" sz="1600" dirty="0"/>
            </a:p>
          </p:txBody>
        </p:sp>
        <p:sp>
          <p:nvSpPr>
            <p:cNvPr id="30" name="TextBox 29">
              <a:extLst>
                <a:ext uri="{FF2B5EF4-FFF2-40B4-BE49-F238E27FC236}">
                  <a16:creationId xmlns:a16="http://schemas.microsoft.com/office/drawing/2014/main" id="{4872D596-8EE9-4286-8E4B-CA1C070A7543}"/>
                </a:ext>
              </a:extLst>
            </p:cNvPr>
            <p:cNvSpPr txBox="1"/>
            <p:nvPr/>
          </p:nvSpPr>
          <p:spPr>
            <a:xfrm>
              <a:off x="2341880" y="6321826"/>
              <a:ext cx="2133600" cy="307777"/>
            </a:xfrm>
            <a:prstGeom prst="rect">
              <a:avLst/>
            </a:prstGeom>
            <a:noFill/>
          </p:spPr>
          <p:txBody>
            <a:bodyPr wrap="square" rtlCol="0">
              <a:spAutoFit/>
            </a:bodyPr>
            <a:lstStyle/>
            <a:p>
              <a:r>
                <a:rPr lang="hr-HR" sz="1400" b="1" dirty="0">
                  <a:solidFill>
                    <a:schemeClr val="bg1">
                      <a:lumMod val="95000"/>
                    </a:schemeClr>
                  </a:solidFill>
                  <a:latin typeface="Montserrat" panose="00000500000000000000" pitchFamily="50" charset="0"/>
                </a:rPr>
                <a:t>BLOOM</a:t>
              </a:r>
              <a:r>
                <a:rPr lang="nb-NO" sz="1400" b="1" dirty="0">
                  <a:solidFill>
                    <a:schemeClr val="bg1">
                      <a:lumMod val="95000"/>
                    </a:schemeClr>
                  </a:solidFill>
                  <a:latin typeface="Montserrat" panose="00000500000000000000" pitchFamily="50" charset="0"/>
                </a:rPr>
                <a:t>IFY</a:t>
              </a:r>
              <a:r>
                <a:rPr lang="hr-HR" sz="1400" b="1" dirty="0">
                  <a:solidFill>
                    <a:schemeClr val="bg1">
                      <a:lumMod val="95000"/>
                    </a:schemeClr>
                  </a:solidFill>
                  <a:latin typeface="Montserrat" panose="00000500000000000000" pitchFamily="50" charset="0"/>
                </a:rPr>
                <a:t> NFT</a:t>
              </a:r>
              <a:endParaRPr lang="en-US" sz="1400" b="1" dirty="0">
                <a:solidFill>
                  <a:schemeClr val="bg1">
                    <a:lumMod val="95000"/>
                  </a:schemeClr>
                </a:solidFill>
                <a:latin typeface="Montserrat" panose="00000500000000000000" pitchFamily="50" charset="0"/>
              </a:endParaRPr>
            </a:p>
          </p:txBody>
        </p:sp>
      </p:grpSp>
      <p:sp>
        <p:nvSpPr>
          <p:cNvPr id="8" name="TextBox 7">
            <a:extLst>
              <a:ext uri="{FF2B5EF4-FFF2-40B4-BE49-F238E27FC236}">
                <a16:creationId xmlns:a16="http://schemas.microsoft.com/office/drawing/2014/main" id="{E31270B1-2697-4E4A-B1D1-59AFA9CF6A41}"/>
              </a:ext>
            </a:extLst>
          </p:cNvPr>
          <p:cNvSpPr txBox="1"/>
          <p:nvPr/>
        </p:nvSpPr>
        <p:spPr>
          <a:xfrm>
            <a:off x="425722" y="934770"/>
            <a:ext cx="5398608" cy="1323439"/>
          </a:xfrm>
          <a:prstGeom prst="rect">
            <a:avLst/>
          </a:prstGeom>
          <a:noFill/>
        </p:spPr>
        <p:txBody>
          <a:bodyPr wrap="square" rtlCol="0">
            <a:spAutoFit/>
          </a:bodyPr>
          <a:lstStyle/>
          <a:p>
            <a:r>
              <a:rPr lang="nb-NO" sz="4000" spc="600" dirty="0">
                <a:solidFill>
                  <a:schemeClr val="bg1"/>
                </a:solidFill>
                <a:latin typeface="Montserrat SemiBold" panose="00000700000000000000" pitchFamily="50" charset="0"/>
              </a:rPr>
              <a:t>REWARD QUALIFICATION</a:t>
            </a:r>
            <a:endParaRPr lang="en-US" sz="4000" spc="600" dirty="0">
              <a:solidFill>
                <a:schemeClr val="bg1"/>
              </a:solidFill>
              <a:latin typeface="Montserrat SemiBold" panose="00000700000000000000" pitchFamily="50" charset="0"/>
            </a:endParaRPr>
          </a:p>
        </p:txBody>
      </p:sp>
      <p:sp>
        <p:nvSpPr>
          <p:cNvPr id="23" name="Rectangle: Rounded Corners 22">
            <a:extLst>
              <a:ext uri="{FF2B5EF4-FFF2-40B4-BE49-F238E27FC236}">
                <a16:creationId xmlns:a16="http://schemas.microsoft.com/office/drawing/2014/main" id="{3FCFB275-F4C1-40AF-BE2B-6D17AD0F3AE4}"/>
              </a:ext>
            </a:extLst>
          </p:cNvPr>
          <p:cNvSpPr/>
          <p:nvPr/>
        </p:nvSpPr>
        <p:spPr>
          <a:xfrm>
            <a:off x="6529324" y="2499081"/>
            <a:ext cx="4556097" cy="3630360"/>
          </a:xfrm>
          <a:prstGeom prst="roundRect">
            <a:avLst>
              <a:gd name="adj" fmla="val 9931"/>
            </a:avLst>
          </a:prstGeom>
          <a:solidFill>
            <a:schemeClr val="bg1">
              <a:alpha val="16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ontent Placeholder 4">
            <a:extLst>
              <a:ext uri="{FF2B5EF4-FFF2-40B4-BE49-F238E27FC236}">
                <a16:creationId xmlns:a16="http://schemas.microsoft.com/office/drawing/2014/main" id="{ED579ED6-1F74-4254-87ED-17857767C592}"/>
              </a:ext>
            </a:extLst>
          </p:cNvPr>
          <p:cNvSpPr txBox="1">
            <a:spLocks/>
          </p:cNvSpPr>
          <p:nvPr/>
        </p:nvSpPr>
        <p:spPr>
          <a:xfrm>
            <a:off x="6886999" y="3150392"/>
            <a:ext cx="3658278" cy="2613991"/>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pPr>
            <a:r>
              <a:rPr lang="en-US" sz="1600" dirty="0">
                <a:solidFill>
                  <a:schemeClr val="bg1"/>
                </a:solidFill>
              </a:rPr>
              <a:t>Deposit rewards from downline</a:t>
            </a:r>
          </a:p>
          <a:p>
            <a:pPr>
              <a:lnSpc>
                <a:spcPct val="150000"/>
              </a:lnSpc>
              <a:spcBef>
                <a:spcPts val="0"/>
              </a:spcBef>
            </a:pPr>
            <a:r>
              <a:rPr lang="en-US" sz="1600" dirty="0">
                <a:solidFill>
                  <a:schemeClr val="bg1"/>
                </a:solidFill>
              </a:rPr>
              <a:t>Pollinate rewards from downline</a:t>
            </a:r>
          </a:p>
          <a:p>
            <a:pPr>
              <a:lnSpc>
                <a:spcPct val="150000"/>
              </a:lnSpc>
              <a:spcBef>
                <a:spcPts val="0"/>
              </a:spcBef>
            </a:pPr>
            <a:r>
              <a:rPr lang="en-US" sz="1600" dirty="0">
                <a:solidFill>
                  <a:schemeClr val="bg1"/>
                </a:solidFill>
              </a:rPr>
              <a:t>Bloomify NFTs</a:t>
            </a:r>
          </a:p>
          <a:p>
            <a:pPr>
              <a:lnSpc>
                <a:spcPct val="150000"/>
              </a:lnSpc>
              <a:spcBef>
                <a:spcPts val="0"/>
              </a:spcBef>
            </a:pPr>
            <a:r>
              <a:rPr lang="en-US" sz="1600" dirty="0">
                <a:solidFill>
                  <a:schemeClr val="bg1"/>
                </a:solidFill>
                <a:effectLst/>
              </a:rPr>
              <a:t>Positive Net Deposit Value (NDV) </a:t>
            </a:r>
            <a:br>
              <a:rPr lang="en-US" sz="1600" dirty="0">
                <a:solidFill>
                  <a:schemeClr val="bg1"/>
                </a:solidFill>
                <a:effectLst/>
              </a:rPr>
            </a:br>
            <a:r>
              <a:rPr lang="en-US" sz="1600" dirty="0">
                <a:solidFill>
                  <a:schemeClr val="bg1"/>
                </a:solidFill>
                <a:effectLst/>
              </a:rPr>
              <a:t>= Deposit + Airdrop (sent and received) + Pollinates - Claims</a:t>
            </a:r>
            <a:endParaRPr lang="en-US" sz="1600" dirty="0">
              <a:solidFill>
                <a:schemeClr val="bg1"/>
              </a:solidFill>
            </a:endParaRPr>
          </a:p>
        </p:txBody>
      </p:sp>
      <p:sp>
        <p:nvSpPr>
          <p:cNvPr id="25" name="TextBox 24">
            <a:extLst>
              <a:ext uri="{FF2B5EF4-FFF2-40B4-BE49-F238E27FC236}">
                <a16:creationId xmlns:a16="http://schemas.microsoft.com/office/drawing/2014/main" id="{17D94182-3C5D-4289-880E-85A7DD5FB442}"/>
              </a:ext>
            </a:extLst>
          </p:cNvPr>
          <p:cNvSpPr txBox="1"/>
          <p:nvPr/>
        </p:nvSpPr>
        <p:spPr>
          <a:xfrm flipH="1">
            <a:off x="6886999" y="2709299"/>
            <a:ext cx="3658278" cy="441093"/>
          </a:xfrm>
          <a:prstGeom prst="rect">
            <a:avLst/>
          </a:prstGeom>
          <a:noFill/>
        </p:spPr>
        <p:txBody>
          <a:bodyPr wrap="none" rtlCol="0">
            <a:noAutofit/>
          </a:bodyPr>
          <a:lstStyle/>
          <a:p>
            <a:pPr algn="ctr"/>
            <a:r>
              <a:rPr lang="en-US" sz="2000" b="1" i="0" dirty="0">
                <a:solidFill>
                  <a:srgbClr val="EAF2F7"/>
                </a:solidFill>
                <a:effectLst/>
                <a:latin typeface="gitbook-content-font"/>
              </a:rPr>
              <a:t>How to qualify for rewards:</a:t>
            </a:r>
            <a:endParaRPr lang="id-ID" sz="2000" b="1" dirty="0">
              <a:solidFill>
                <a:schemeClr val="bg1"/>
              </a:solidFill>
              <a:ea typeface="Lato" panose="020F050202020403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8CAB0516-CE2E-4D17-B0D2-3470B3B205CA}"/>
              </a:ext>
            </a:extLst>
          </p:cNvPr>
          <p:cNvSpPr txBox="1"/>
          <p:nvPr/>
        </p:nvSpPr>
        <p:spPr>
          <a:xfrm>
            <a:off x="442818" y="2189440"/>
            <a:ext cx="4287233" cy="369332"/>
          </a:xfrm>
          <a:prstGeom prst="rect">
            <a:avLst/>
          </a:prstGeom>
          <a:noFill/>
        </p:spPr>
        <p:txBody>
          <a:bodyPr wrap="square" rtlCol="0">
            <a:spAutoFit/>
          </a:bodyPr>
          <a:lstStyle/>
          <a:p>
            <a:r>
              <a:rPr lang="nb-NO" dirty="0">
                <a:solidFill>
                  <a:schemeClr val="bg1"/>
                </a:solidFill>
              </a:rPr>
              <a:t>Bloomify NFTs (Pricing is subject to change)</a:t>
            </a:r>
          </a:p>
        </p:txBody>
      </p:sp>
      <p:pic>
        <p:nvPicPr>
          <p:cNvPr id="7" name="Picture 6">
            <a:extLst>
              <a:ext uri="{FF2B5EF4-FFF2-40B4-BE49-F238E27FC236}">
                <a16:creationId xmlns:a16="http://schemas.microsoft.com/office/drawing/2014/main" id="{A4C94D28-C456-45EA-805D-93E36FC0F486}"/>
              </a:ext>
            </a:extLst>
          </p:cNvPr>
          <p:cNvPicPr>
            <a:picLocks noChangeAspect="1"/>
          </p:cNvPicPr>
          <p:nvPr/>
        </p:nvPicPr>
        <p:blipFill rotWithShape="1">
          <a:blip r:embed="rId3"/>
          <a:srcRect l="493"/>
          <a:stretch/>
        </p:blipFill>
        <p:spPr>
          <a:xfrm>
            <a:off x="560439" y="2709299"/>
            <a:ext cx="3336284" cy="32099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44118845"/>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Rounded Corners 20">
            <a:extLst>
              <a:ext uri="{FF2B5EF4-FFF2-40B4-BE49-F238E27FC236}">
                <a16:creationId xmlns:a16="http://schemas.microsoft.com/office/drawing/2014/main" id="{52E7DA9F-29D4-4B78-A235-AA0D7D468DA5}"/>
              </a:ext>
            </a:extLst>
          </p:cNvPr>
          <p:cNvSpPr/>
          <p:nvPr/>
        </p:nvSpPr>
        <p:spPr>
          <a:xfrm>
            <a:off x="4837011" y="3787733"/>
            <a:ext cx="5361955" cy="2681161"/>
          </a:xfrm>
          <a:prstGeom prst="roundRect">
            <a:avLst>
              <a:gd name="adj" fmla="val 9931"/>
            </a:avLst>
          </a:prstGeom>
          <a:solidFill>
            <a:schemeClr val="accent2"/>
          </a:solidFill>
          <a:ln>
            <a:solidFill>
              <a:schemeClr val="accent1"/>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0" name="TextBox 9">
            <a:extLst>
              <a:ext uri="{FF2B5EF4-FFF2-40B4-BE49-F238E27FC236}">
                <a16:creationId xmlns:a16="http://schemas.microsoft.com/office/drawing/2014/main" id="{7EFF416E-0016-4D3F-A03A-5A21CD4817B1}"/>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effectLst>
                <a:outerShdw blurRad="152400" dist="38100" dir="5400000" algn="t" rotWithShape="0">
                  <a:prstClr val="black">
                    <a:alpha val="40000"/>
                  </a:prstClr>
                </a:outerShdw>
              </a:effectLst>
              <a:latin typeface="Montserrat" panose="00000500000000000000" pitchFamily="50" charset="0"/>
            </a:endParaRPr>
          </a:p>
        </p:txBody>
      </p:sp>
      <p:sp>
        <p:nvSpPr>
          <p:cNvPr id="12" name="TextBox 11">
            <a:extLst>
              <a:ext uri="{FF2B5EF4-FFF2-40B4-BE49-F238E27FC236}">
                <a16:creationId xmlns:a16="http://schemas.microsoft.com/office/drawing/2014/main" id="{B829E2BE-E9B1-4732-9BD9-628F1D037C6A}"/>
              </a:ext>
            </a:extLst>
          </p:cNvPr>
          <p:cNvSpPr txBox="1"/>
          <p:nvPr/>
        </p:nvSpPr>
        <p:spPr>
          <a:xfrm>
            <a:off x="537091" y="3787732"/>
            <a:ext cx="4128654" cy="1323439"/>
          </a:xfrm>
          <a:prstGeom prst="rect">
            <a:avLst/>
          </a:prstGeom>
          <a:noFill/>
        </p:spPr>
        <p:txBody>
          <a:bodyPr wrap="square" rtlCol="0">
            <a:spAutoFit/>
          </a:bodyPr>
          <a:lstStyle/>
          <a:p>
            <a:r>
              <a:rPr lang="nb-NO" sz="4000" spc="600" dirty="0">
                <a:solidFill>
                  <a:schemeClr val="accent4"/>
                </a:solidFill>
                <a:latin typeface="Montserrat SemiBold" panose="00000700000000000000" pitchFamily="50" charset="0"/>
              </a:rPr>
              <a:t>A</a:t>
            </a:r>
            <a:r>
              <a:rPr lang="nb-NO" sz="4000" spc="600" dirty="0">
                <a:latin typeface="Montserrat SemiBold" panose="00000700000000000000" pitchFamily="50" charset="0"/>
              </a:rPr>
              <a:t>CCESIBLE DOWNLINE</a:t>
            </a:r>
            <a:r>
              <a:rPr lang="en-US" sz="4000" spc="600" dirty="0">
                <a:solidFill>
                  <a:schemeClr val="accent4"/>
                </a:solidFill>
                <a:latin typeface="Montserrat SemiBold" panose="00000700000000000000" pitchFamily="50" charset="0"/>
              </a:rPr>
              <a:t>.</a:t>
            </a:r>
          </a:p>
        </p:txBody>
      </p:sp>
      <p:pic>
        <p:nvPicPr>
          <p:cNvPr id="23" name="Picture Placeholder 22">
            <a:extLst>
              <a:ext uri="{FF2B5EF4-FFF2-40B4-BE49-F238E27FC236}">
                <a16:creationId xmlns:a16="http://schemas.microsoft.com/office/drawing/2014/main" id="{48A0437F-8D11-42B8-BF65-5EC1B3E2E4E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8882" b="8882"/>
          <a:stretch>
            <a:fillRect/>
          </a:stretch>
        </p:blipFill>
        <p:spPr/>
      </p:pic>
      <p:pic>
        <p:nvPicPr>
          <p:cNvPr id="40" name="Picture Placeholder 39">
            <a:extLst>
              <a:ext uri="{FF2B5EF4-FFF2-40B4-BE49-F238E27FC236}">
                <a16:creationId xmlns:a16="http://schemas.microsoft.com/office/drawing/2014/main" id="{EC38282E-083D-44F0-BC97-A8E686BDD13A}"/>
              </a:ext>
            </a:extLst>
          </p:cNvPr>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t="10312" b="10312"/>
          <a:stretch/>
        </p:blipFill>
        <p:spPr>
          <a:xfrm>
            <a:off x="7289914" y="-12700"/>
            <a:ext cx="4394086" cy="3143250"/>
          </a:xfrm>
        </p:spPr>
      </p:pic>
      <p:sp>
        <p:nvSpPr>
          <p:cNvPr id="16" name="TextBox 15">
            <a:extLst>
              <a:ext uri="{FF2B5EF4-FFF2-40B4-BE49-F238E27FC236}">
                <a16:creationId xmlns:a16="http://schemas.microsoft.com/office/drawing/2014/main" id="{86A51AA2-AAD6-4746-B8B0-9794A7C1271F}"/>
              </a:ext>
            </a:extLst>
          </p:cNvPr>
          <p:cNvSpPr txBox="1"/>
          <p:nvPr/>
        </p:nvSpPr>
        <p:spPr>
          <a:xfrm>
            <a:off x="5125065" y="3841955"/>
            <a:ext cx="4785851" cy="523220"/>
          </a:xfrm>
          <a:prstGeom prst="rect">
            <a:avLst/>
          </a:prstGeom>
          <a:noFill/>
        </p:spPr>
        <p:txBody>
          <a:bodyPr wrap="square" rtlCol="0">
            <a:spAutoFit/>
          </a:bodyPr>
          <a:lstStyle/>
          <a:p>
            <a:r>
              <a:rPr lang="nb-NO" sz="2800" dirty="0">
                <a:solidFill>
                  <a:schemeClr val="bg1"/>
                </a:solidFill>
              </a:rPr>
              <a:t>Bloomify NFT – The Butterflies</a:t>
            </a:r>
          </a:p>
        </p:txBody>
      </p:sp>
      <p:sp>
        <p:nvSpPr>
          <p:cNvPr id="19" name="TextBox 18">
            <a:extLst>
              <a:ext uri="{FF2B5EF4-FFF2-40B4-BE49-F238E27FC236}">
                <a16:creationId xmlns:a16="http://schemas.microsoft.com/office/drawing/2014/main" id="{227E3296-116A-42CE-8222-128454E7A617}"/>
              </a:ext>
            </a:extLst>
          </p:cNvPr>
          <p:cNvSpPr txBox="1"/>
          <p:nvPr/>
        </p:nvSpPr>
        <p:spPr>
          <a:xfrm>
            <a:off x="5125065" y="4300121"/>
            <a:ext cx="4785851" cy="2339102"/>
          </a:xfrm>
          <a:prstGeom prst="rect">
            <a:avLst/>
          </a:prstGeom>
          <a:noFill/>
        </p:spPr>
        <p:txBody>
          <a:bodyPr wrap="square" rtlCol="0">
            <a:spAutoFit/>
          </a:bodyPr>
          <a:lstStyle/>
          <a:p>
            <a:pPr marL="285750" indent="-285750">
              <a:buFont typeface="Arial" panose="020B0604020202020204" pitchFamily="34" charset="0"/>
              <a:buChar char="•"/>
            </a:pPr>
            <a:r>
              <a:rPr lang="nb-NO" sz="1600" dirty="0">
                <a:solidFill>
                  <a:schemeClr val="bg1"/>
                </a:solidFill>
              </a:rPr>
              <a:t>Tiers: 1-15</a:t>
            </a:r>
          </a:p>
          <a:p>
            <a:pPr marL="285750" indent="-285750">
              <a:buFont typeface="Arial" panose="020B0604020202020204" pitchFamily="34" charset="0"/>
              <a:buChar char="•"/>
            </a:pPr>
            <a:r>
              <a:rPr lang="nb-NO" sz="1600" dirty="0">
                <a:solidFill>
                  <a:schemeClr val="bg1"/>
                </a:solidFill>
              </a:rPr>
              <a:t>Each tier grants you the </a:t>
            </a:r>
            <a:r>
              <a:rPr lang="en-US" sz="1600" dirty="0">
                <a:solidFill>
                  <a:schemeClr val="bg1"/>
                </a:solidFill>
              </a:rPr>
              <a:t>equivalent level of downline rewards.</a:t>
            </a:r>
          </a:p>
          <a:p>
            <a:pPr marL="742950" lvl="1" indent="-285750">
              <a:buFont typeface="Arial" panose="020B0604020202020204" pitchFamily="34" charset="0"/>
              <a:buChar char="•"/>
            </a:pPr>
            <a:r>
              <a:rPr lang="en-US" sz="1600" dirty="0">
                <a:solidFill>
                  <a:schemeClr val="bg1"/>
                </a:solidFill>
              </a:rPr>
              <a:t>Example: Tier 10 Bloomify NFT gives you rewards from 10 levels of depth in the downline</a:t>
            </a:r>
            <a:r>
              <a:rPr lang="nb-NO" sz="1600" dirty="0">
                <a:solidFill>
                  <a:schemeClr val="bg1"/>
                </a:solidFill>
              </a:rPr>
              <a:t> </a:t>
            </a:r>
          </a:p>
          <a:p>
            <a:pPr marL="285750" indent="-285750">
              <a:buFont typeface="Arial" panose="020B0604020202020204" pitchFamily="34" charset="0"/>
              <a:buChar char="•"/>
            </a:pPr>
            <a:r>
              <a:rPr lang="nb-NO" sz="1600" dirty="0">
                <a:solidFill>
                  <a:schemeClr val="bg1"/>
                </a:solidFill>
              </a:rPr>
              <a:t>Upgradable - You only need to hold one </a:t>
            </a:r>
          </a:p>
          <a:p>
            <a:pPr marL="285750" indent="-285750">
              <a:buFont typeface="Arial" panose="020B0604020202020204" pitchFamily="34" charset="0"/>
              <a:buChar char="•"/>
            </a:pPr>
            <a:r>
              <a:rPr lang="nb-NO" sz="1600" dirty="0">
                <a:solidFill>
                  <a:schemeClr val="bg1"/>
                </a:solidFill>
              </a:rPr>
              <a:t>Limited supply</a:t>
            </a:r>
          </a:p>
          <a:p>
            <a:endParaRPr lang="nb-NO" dirty="0"/>
          </a:p>
        </p:txBody>
      </p:sp>
      <p:sp>
        <p:nvSpPr>
          <p:cNvPr id="9" name="Circle: Hollow 8">
            <a:extLst>
              <a:ext uri="{FF2B5EF4-FFF2-40B4-BE49-F238E27FC236}">
                <a16:creationId xmlns:a16="http://schemas.microsoft.com/office/drawing/2014/main" id="{2A47D85F-C9ED-4397-AF92-E03F8E4842EF}"/>
              </a:ext>
            </a:extLst>
          </p:cNvPr>
          <p:cNvSpPr/>
          <p:nvPr/>
        </p:nvSpPr>
        <p:spPr>
          <a:xfrm>
            <a:off x="-718730"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8" name="Picture Placeholder 37">
            <a:extLst>
              <a:ext uri="{FF2B5EF4-FFF2-40B4-BE49-F238E27FC236}">
                <a16:creationId xmlns:a16="http://schemas.microsoft.com/office/drawing/2014/main" id="{C03E93F3-1CE1-415E-B119-B7F09C7D1A3F}"/>
              </a:ext>
            </a:extLst>
          </p:cNvPr>
          <p:cNvPicPr>
            <a:picLocks noGrp="1" noChangeAspect="1"/>
          </p:cNvPicPr>
          <p:nvPr>
            <p:ph type="pic" sz="quarter" idx="11"/>
          </p:nvPr>
        </p:nvPicPr>
        <p:blipFill rotWithShape="1">
          <a:blip r:embed="rId4">
            <a:extLst>
              <a:ext uri="{28A0092B-C50C-407E-A947-70E740481C1C}">
                <a14:useLocalDpi xmlns:a14="http://schemas.microsoft.com/office/drawing/2010/main" val="0"/>
              </a:ext>
            </a:extLst>
          </a:blip>
          <a:srcRect l="17" t="4287" r="17" b="18446"/>
          <a:stretch/>
        </p:blipFill>
        <p:spPr>
          <a:xfrm>
            <a:off x="3352857" y="-12700"/>
            <a:ext cx="4394086" cy="3143250"/>
          </a:xfrm>
        </p:spPr>
      </p:pic>
    </p:spTree>
    <p:extLst>
      <p:ext uri="{BB962C8B-B14F-4D97-AF65-F5344CB8AC3E}">
        <p14:creationId xmlns:p14="http://schemas.microsoft.com/office/powerpoint/2010/main" val="1851353602"/>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67000"/>
              </a:schemeClr>
            </a:gs>
            <a:gs pos="23000">
              <a:schemeClr val="accent6">
                <a:lumMod val="97000"/>
                <a:lumOff val="3000"/>
              </a:schemeClr>
            </a:gs>
            <a:gs pos="100000">
              <a:schemeClr val="accent6">
                <a:lumMod val="60000"/>
                <a:lumOff val="40000"/>
              </a:schemeClr>
            </a:gs>
          </a:gsLst>
          <a:lin ang="16200000" scaled="1"/>
          <a:tileRect/>
        </a:gradFill>
        <a:effectLst/>
      </p:bgPr>
    </p:bg>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5C85EEB-F6A5-49D8-A89A-613F4105CDA4}"/>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4859" b="4859"/>
          <a:stretch>
            <a:fillRect/>
          </a:stretch>
        </p:blipFill>
        <p:spPr/>
      </p:pic>
      <p:sp>
        <p:nvSpPr>
          <p:cNvPr id="9" name="Circle: Hollow 8">
            <a:extLst>
              <a:ext uri="{FF2B5EF4-FFF2-40B4-BE49-F238E27FC236}">
                <a16:creationId xmlns:a16="http://schemas.microsoft.com/office/drawing/2014/main" id="{69CF726D-B241-4BEC-91D6-979AF2217739}"/>
              </a:ext>
            </a:extLst>
          </p:cNvPr>
          <p:cNvSpPr/>
          <p:nvPr/>
        </p:nvSpPr>
        <p:spPr>
          <a:xfrm>
            <a:off x="-718730"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TextBox 11">
            <a:extLst>
              <a:ext uri="{FF2B5EF4-FFF2-40B4-BE49-F238E27FC236}">
                <a16:creationId xmlns:a16="http://schemas.microsoft.com/office/drawing/2014/main" id="{4E238684-1794-4A96-B25B-C8F1F9956644}"/>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endParaRPr>
          </a:p>
        </p:txBody>
      </p:sp>
      <p:sp>
        <p:nvSpPr>
          <p:cNvPr id="14" name="Parallelogram 13">
            <a:extLst>
              <a:ext uri="{FF2B5EF4-FFF2-40B4-BE49-F238E27FC236}">
                <a16:creationId xmlns:a16="http://schemas.microsoft.com/office/drawing/2014/main" id="{C816D2DB-70BF-4F0D-AA02-ED653DC643CB}"/>
              </a:ext>
            </a:extLst>
          </p:cNvPr>
          <p:cNvSpPr/>
          <p:nvPr/>
        </p:nvSpPr>
        <p:spPr>
          <a:xfrm>
            <a:off x="1083022" y="6146323"/>
            <a:ext cx="1885406" cy="435429"/>
          </a:xfrm>
          <a:prstGeom prst="parallelogram">
            <a:avLst>
              <a:gd name="adj" fmla="val 30833"/>
            </a:avLst>
          </a:prstGeom>
          <a:gradFill flip="none" rotWithShape="1">
            <a:gsLst>
              <a:gs pos="0">
                <a:schemeClr val="accent4"/>
              </a:gs>
              <a:gs pos="100000">
                <a:schemeClr val="accent4">
                  <a:lumMod val="75000"/>
                </a:schemeClr>
              </a:gs>
            </a:gsLst>
            <a:lin ang="2700000" scaled="1"/>
            <a:tileRect/>
          </a:gradFill>
          <a:ln>
            <a:noFill/>
          </a:ln>
          <a:effectLst>
            <a:outerShdw blurRad="1651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sz="1600" dirty="0"/>
              <a:t>BLOOMIFY</a:t>
            </a:r>
            <a:endParaRPr lang="en-US" sz="1600" dirty="0"/>
          </a:p>
        </p:txBody>
      </p:sp>
      <p:sp>
        <p:nvSpPr>
          <p:cNvPr id="8" name="TextBox 7">
            <a:extLst>
              <a:ext uri="{FF2B5EF4-FFF2-40B4-BE49-F238E27FC236}">
                <a16:creationId xmlns:a16="http://schemas.microsoft.com/office/drawing/2014/main" id="{FD771101-2F3A-4811-A555-5850DD660572}"/>
              </a:ext>
            </a:extLst>
          </p:cNvPr>
          <p:cNvSpPr txBox="1"/>
          <p:nvPr/>
        </p:nvSpPr>
        <p:spPr>
          <a:xfrm>
            <a:off x="1083022" y="499455"/>
            <a:ext cx="4878163" cy="1323439"/>
          </a:xfrm>
          <a:prstGeom prst="rect">
            <a:avLst/>
          </a:prstGeom>
          <a:noFill/>
        </p:spPr>
        <p:txBody>
          <a:bodyPr wrap="square" rtlCol="0">
            <a:spAutoFit/>
          </a:bodyPr>
          <a:lstStyle/>
          <a:p>
            <a:r>
              <a:rPr lang="hr-HR" sz="4000" spc="600" dirty="0">
                <a:solidFill>
                  <a:schemeClr val="accent4"/>
                </a:solidFill>
                <a:latin typeface="Montserrat SemiBold" panose="00000700000000000000" pitchFamily="50" charset="0"/>
              </a:rPr>
              <a:t>HOW TO PARTICIPATE</a:t>
            </a:r>
            <a:r>
              <a:rPr lang="en-US" sz="4000" spc="600" dirty="0">
                <a:solidFill>
                  <a:schemeClr val="accent4"/>
                </a:solidFill>
                <a:latin typeface="Montserrat SemiBold" panose="00000700000000000000" pitchFamily="50" charset="0"/>
              </a:rPr>
              <a:t>.</a:t>
            </a:r>
          </a:p>
        </p:txBody>
      </p:sp>
      <p:sp>
        <p:nvSpPr>
          <p:cNvPr id="10" name="TextBox 9">
            <a:extLst>
              <a:ext uri="{FF2B5EF4-FFF2-40B4-BE49-F238E27FC236}">
                <a16:creationId xmlns:a16="http://schemas.microsoft.com/office/drawing/2014/main" id="{0D0B4312-CF76-45F6-A833-BA189746E1E3}"/>
              </a:ext>
            </a:extLst>
          </p:cNvPr>
          <p:cNvSpPr txBox="1"/>
          <p:nvPr/>
        </p:nvSpPr>
        <p:spPr>
          <a:xfrm>
            <a:off x="1117743" y="1791292"/>
            <a:ext cx="2752805" cy="253916"/>
          </a:xfrm>
          <a:prstGeom prst="rect">
            <a:avLst/>
          </a:prstGeom>
          <a:noFill/>
        </p:spPr>
        <p:txBody>
          <a:bodyPr wrap="square" rtlCol="0">
            <a:spAutoFit/>
          </a:bodyPr>
          <a:lstStyle/>
          <a:p>
            <a:r>
              <a:rPr lang="hr-HR" sz="1050" spc="600" dirty="0">
                <a:solidFill>
                  <a:schemeClr val="accent2"/>
                </a:solidFill>
                <a:latin typeface="Montserrat SemiBold" panose="00000700000000000000" pitchFamily="50" charset="0"/>
              </a:rPr>
              <a:t>BECOM</a:t>
            </a:r>
            <a:r>
              <a:rPr lang="nb-NO" sz="1050" spc="600" dirty="0">
                <a:solidFill>
                  <a:schemeClr val="accent2"/>
                </a:solidFill>
                <a:latin typeface="Montserrat SemiBold" panose="00000700000000000000" pitchFamily="50" charset="0"/>
              </a:rPr>
              <a:t>E</a:t>
            </a:r>
            <a:r>
              <a:rPr lang="hr-HR" sz="1050" spc="600" dirty="0">
                <a:latin typeface="Montserrat SemiBold" panose="00000700000000000000" pitchFamily="50" charset="0"/>
              </a:rPr>
              <a:t> BLOOMER</a:t>
            </a:r>
            <a:endParaRPr lang="en-US" sz="1050" spc="600" dirty="0">
              <a:latin typeface="Montserrat SemiBold" panose="00000700000000000000" pitchFamily="50" charset="0"/>
            </a:endParaRPr>
          </a:p>
        </p:txBody>
      </p:sp>
      <p:sp>
        <p:nvSpPr>
          <p:cNvPr id="11" name="TextBox 10">
            <a:extLst>
              <a:ext uri="{FF2B5EF4-FFF2-40B4-BE49-F238E27FC236}">
                <a16:creationId xmlns:a16="http://schemas.microsoft.com/office/drawing/2014/main" id="{9AEDBB1D-5330-4F9A-A1D5-6BA47FF61F1D}"/>
              </a:ext>
            </a:extLst>
          </p:cNvPr>
          <p:cNvSpPr txBox="1"/>
          <p:nvPr/>
        </p:nvSpPr>
        <p:spPr>
          <a:xfrm flipH="1">
            <a:off x="1659710" y="2323283"/>
            <a:ext cx="2149730" cy="366791"/>
          </a:xfrm>
          <a:prstGeom prst="rect">
            <a:avLst/>
          </a:prstGeom>
          <a:noFill/>
        </p:spPr>
        <p:txBody>
          <a:bodyPr wrap="none" rtlCol="0">
            <a:noAutofit/>
          </a:bodyPr>
          <a:lstStyle/>
          <a:p>
            <a:r>
              <a:rPr lang="en-US" sz="1598" dirty="0">
                <a:solidFill>
                  <a:schemeClr val="tx1">
                    <a:lumMod val="85000"/>
                    <a:lumOff val="15000"/>
                  </a:schemeClr>
                </a:solidFill>
                <a:ea typeface="Lato" panose="020F0502020204030203" pitchFamily="34" charset="0"/>
                <a:cs typeface="Segoe UI Light" panose="020B0502040204020203" pitchFamily="34" charset="0"/>
              </a:rPr>
              <a:t>NAVIGATE</a:t>
            </a:r>
            <a:r>
              <a:rPr lang="hr-HR" sz="1598" dirty="0">
                <a:solidFill>
                  <a:schemeClr val="tx1">
                    <a:lumMod val="85000"/>
                    <a:lumOff val="15000"/>
                  </a:schemeClr>
                </a:solidFill>
                <a:ea typeface="Lato" panose="020F0502020204030203" pitchFamily="34" charset="0"/>
                <a:cs typeface="Segoe UI Light" panose="020B0502040204020203" pitchFamily="34" charset="0"/>
              </a:rPr>
              <a:t> TO BLOOM WEBSITE</a:t>
            </a:r>
            <a:endParaRPr lang="id-ID" sz="1598" dirty="0">
              <a:solidFill>
                <a:schemeClr val="tx1">
                  <a:lumMod val="85000"/>
                  <a:lumOff val="15000"/>
                </a:schemeClr>
              </a:solidFill>
              <a:ea typeface="Lato" panose="020F0502020204030203" pitchFamily="34" charset="0"/>
              <a:cs typeface="Segoe UI Light" panose="020B0502040204020203" pitchFamily="34" charset="0"/>
            </a:endParaRPr>
          </a:p>
        </p:txBody>
      </p:sp>
      <p:sp>
        <p:nvSpPr>
          <p:cNvPr id="17" name="Oval 16">
            <a:extLst>
              <a:ext uri="{FF2B5EF4-FFF2-40B4-BE49-F238E27FC236}">
                <a16:creationId xmlns:a16="http://schemas.microsoft.com/office/drawing/2014/main" id="{2125C387-BCA9-422C-A8C6-7A33FBE71362}"/>
              </a:ext>
            </a:extLst>
          </p:cNvPr>
          <p:cNvSpPr/>
          <p:nvPr/>
        </p:nvSpPr>
        <p:spPr>
          <a:xfrm>
            <a:off x="1089065" y="2239182"/>
            <a:ext cx="491343" cy="491343"/>
          </a:xfrm>
          <a:prstGeom prst="ellipse">
            <a:avLst/>
          </a:prstGeom>
          <a:gradFill>
            <a:gsLst>
              <a:gs pos="0">
                <a:schemeClr val="accent4"/>
              </a:gs>
              <a:gs pos="100000">
                <a:schemeClr val="accent4">
                  <a:lumMod val="75000"/>
                </a:schemeClr>
              </a:gs>
            </a:gsLst>
            <a:lin ang="2700000" scaled="1"/>
          </a:gradFill>
          <a:ln>
            <a:noFill/>
          </a:ln>
          <a:effectLst>
            <a:outerShdw blurRad="76200" dist="12700" dir="8100000" sy="-23000" kx="800400" algn="br" rotWithShape="0">
              <a:prstClr val="black">
                <a:alpha val="20000"/>
              </a:prstClr>
            </a:outerShdw>
          </a:effectLst>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198" dirty="0"/>
          </a:p>
        </p:txBody>
      </p:sp>
      <p:sp>
        <p:nvSpPr>
          <p:cNvPr id="18" name="TextBox 17">
            <a:extLst>
              <a:ext uri="{FF2B5EF4-FFF2-40B4-BE49-F238E27FC236}">
                <a16:creationId xmlns:a16="http://schemas.microsoft.com/office/drawing/2014/main" id="{068A5B20-4C85-4694-8DF8-8D81C7F29E74}"/>
              </a:ext>
            </a:extLst>
          </p:cNvPr>
          <p:cNvSpPr txBox="1"/>
          <p:nvPr/>
        </p:nvSpPr>
        <p:spPr>
          <a:xfrm>
            <a:off x="1203129" y="2346569"/>
            <a:ext cx="263214" cy="276679"/>
          </a:xfrm>
          <a:prstGeom prst="rect">
            <a:avLst/>
          </a:prstGeom>
          <a:noFill/>
        </p:spPr>
        <p:txBody>
          <a:bodyPr wrap="none" rtlCol="0">
            <a:spAutoFit/>
          </a:bodyPr>
          <a:lstStyle/>
          <a:p>
            <a:pPr algn="ctr"/>
            <a:r>
              <a:rPr lang="hr-HR" sz="1198" b="1" dirty="0">
                <a:solidFill>
                  <a:schemeClr val="bg1"/>
                </a:solidFill>
              </a:rPr>
              <a:t>1</a:t>
            </a:r>
            <a:endParaRPr lang="id-ID" sz="1198" b="1" dirty="0">
              <a:solidFill>
                <a:schemeClr val="bg1"/>
              </a:solidFill>
            </a:endParaRPr>
          </a:p>
        </p:txBody>
      </p:sp>
      <p:sp>
        <p:nvSpPr>
          <p:cNvPr id="25" name="TextBox 24">
            <a:extLst>
              <a:ext uri="{FF2B5EF4-FFF2-40B4-BE49-F238E27FC236}">
                <a16:creationId xmlns:a16="http://schemas.microsoft.com/office/drawing/2014/main" id="{678481EE-E469-4323-8DED-4A4784CA4DE2}"/>
              </a:ext>
            </a:extLst>
          </p:cNvPr>
          <p:cNvSpPr txBox="1"/>
          <p:nvPr/>
        </p:nvSpPr>
        <p:spPr>
          <a:xfrm flipH="1">
            <a:off x="1659710" y="3152160"/>
            <a:ext cx="2149730" cy="366791"/>
          </a:xfrm>
          <a:prstGeom prst="rect">
            <a:avLst/>
          </a:prstGeom>
          <a:noFill/>
        </p:spPr>
        <p:txBody>
          <a:bodyPr wrap="none" rtlCol="0">
            <a:noAutofit/>
          </a:bodyPr>
          <a:lstStyle/>
          <a:p>
            <a:r>
              <a:rPr lang="nb-NO" sz="1598" dirty="0">
                <a:solidFill>
                  <a:schemeClr val="tx1">
                    <a:lumMod val="85000"/>
                    <a:lumOff val="15000"/>
                  </a:schemeClr>
                </a:solidFill>
                <a:ea typeface="Lato" panose="020F0502020204030203" pitchFamily="34" charset="0"/>
                <a:cs typeface="Segoe UI Light" panose="020B0502040204020203" pitchFamily="34" charset="0"/>
              </a:rPr>
              <a:t>INSERT REFERRAL CODE &amp; </a:t>
            </a:r>
            <a:r>
              <a:rPr lang="hr-HR" sz="1598" dirty="0">
                <a:solidFill>
                  <a:schemeClr val="tx1">
                    <a:lumMod val="85000"/>
                    <a:lumOff val="15000"/>
                  </a:schemeClr>
                </a:solidFill>
                <a:ea typeface="Lato" panose="020F0502020204030203" pitchFamily="34" charset="0"/>
                <a:cs typeface="Segoe UI Light" panose="020B0502040204020203" pitchFamily="34" charset="0"/>
              </a:rPr>
              <a:t>DEPOSIT USDC.e</a:t>
            </a:r>
            <a:endParaRPr lang="id-ID" sz="1598" dirty="0">
              <a:solidFill>
                <a:schemeClr val="tx1">
                  <a:lumMod val="85000"/>
                  <a:lumOff val="15000"/>
                </a:schemeClr>
              </a:solidFill>
              <a:ea typeface="Lato" panose="020F0502020204030203" pitchFamily="34" charset="0"/>
              <a:cs typeface="Segoe UI Light" panose="020B0502040204020203" pitchFamily="34" charset="0"/>
            </a:endParaRPr>
          </a:p>
        </p:txBody>
      </p:sp>
      <p:sp>
        <p:nvSpPr>
          <p:cNvPr id="27" name="Oval 26">
            <a:extLst>
              <a:ext uri="{FF2B5EF4-FFF2-40B4-BE49-F238E27FC236}">
                <a16:creationId xmlns:a16="http://schemas.microsoft.com/office/drawing/2014/main" id="{B7CEE162-5D86-48C2-8AC9-99DCAF222E2F}"/>
              </a:ext>
            </a:extLst>
          </p:cNvPr>
          <p:cNvSpPr/>
          <p:nvPr/>
        </p:nvSpPr>
        <p:spPr>
          <a:xfrm>
            <a:off x="1089065" y="3044978"/>
            <a:ext cx="491343" cy="491343"/>
          </a:xfrm>
          <a:prstGeom prst="ellipse">
            <a:avLst/>
          </a:prstGeom>
          <a:gradFill>
            <a:gsLst>
              <a:gs pos="0">
                <a:schemeClr val="accent4"/>
              </a:gs>
              <a:gs pos="100000">
                <a:schemeClr val="accent4">
                  <a:lumMod val="75000"/>
                </a:schemeClr>
              </a:gs>
            </a:gsLst>
            <a:lin ang="2700000" scaled="1"/>
          </a:gradFill>
          <a:ln>
            <a:noFill/>
          </a:ln>
          <a:effectLst>
            <a:outerShdw blurRad="76200" dist="12700" dir="8100000" sy="-23000" kx="800400" algn="br" rotWithShape="0">
              <a:prstClr val="black">
                <a:alpha val="20000"/>
              </a:prstClr>
            </a:outerShdw>
          </a:effectLst>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198" dirty="0"/>
          </a:p>
        </p:txBody>
      </p:sp>
      <p:sp>
        <p:nvSpPr>
          <p:cNvPr id="28" name="TextBox 27">
            <a:extLst>
              <a:ext uri="{FF2B5EF4-FFF2-40B4-BE49-F238E27FC236}">
                <a16:creationId xmlns:a16="http://schemas.microsoft.com/office/drawing/2014/main" id="{6C405E92-4A8F-4BAD-9D21-DB4B1093B217}"/>
              </a:ext>
            </a:extLst>
          </p:cNvPr>
          <p:cNvSpPr txBox="1"/>
          <p:nvPr/>
        </p:nvSpPr>
        <p:spPr>
          <a:xfrm>
            <a:off x="1203127" y="3152365"/>
            <a:ext cx="263214" cy="276679"/>
          </a:xfrm>
          <a:prstGeom prst="rect">
            <a:avLst/>
          </a:prstGeom>
          <a:noFill/>
        </p:spPr>
        <p:txBody>
          <a:bodyPr wrap="none" rtlCol="0">
            <a:spAutoFit/>
          </a:bodyPr>
          <a:lstStyle/>
          <a:p>
            <a:pPr algn="ctr"/>
            <a:r>
              <a:rPr lang="hr-HR" sz="1198" b="1" dirty="0">
                <a:solidFill>
                  <a:schemeClr val="bg1"/>
                </a:solidFill>
              </a:rPr>
              <a:t>2</a:t>
            </a:r>
            <a:endParaRPr lang="id-ID" sz="1198" b="1" dirty="0">
              <a:solidFill>
                <a:schemeClr val="bg1"/>
              </a:solidFill>
            </a:endParaRPr>
          </a:p>
        </p:txBody>
      </p:sp>
      <p:sp>
        <p:nvSpPr>
          <p:cNvPr id="30" name="TextBox 29">
            <a:extLst>
              <a:ext uri="{FF2B5EF4-FFF2-40B4-BE49-F238E27FC236}">
                <a16:creationId xmlns:a16="http://schemas.microsoft.com/office/drawing/2014/main" id="{FE88B280-BEA3-406D-AB47-90836E36D6A5}"/>
              </a:ext>
            </a:extLst>
          </p:cNvPr>
          <p:cNvSpPr txBox="1"/>
          <p:nvPr/>
        </p:nvSpPr>
        <p:spPr>
          <a:xfrm flipH="1">
            <a:off x="1659710" y="3863195"/>
            <a:ext cx="2149730" cy="366791"/>
          </a:xfrm>
          <a:prstGeom prst="rect">
            <a:avLst/>
          </a:prstGeom>
          <a:noFill/>
        </p:spPr>
        <p:txBody>
          <a:bodyPr wrap="none" rtlCol="0">
            <a:noAutofit/>
          </a:bodyPr>
          <a:lstStyle/>
          <a:p>
            <a:r>
              <a:rPr lang="hr-HR" sz="1598" dirty="0">
                <a:solidFill>
                  <a:schemeClr val="tx1">
                    <a:lumMod val="85000"/>
                    <a:lumOff val="15000"/>
                  </a:schemeClr>
                </a:solidFill>
                <a:ea typeface="Lato" panose="020F0502020204030203" pitchFamily="34" charset="0"/>
                <a:cs typeface="Segoe UI Light" panose="020B0502040204020203" pitchFamily="34" charset="0"/>
              </a:rPr>
              <a:t>MINT BLOOM</a:t>
            </a:r>
            <a:r>
              <a:rPr lang="nb-NO" sz="1598" dirty="0">
                <a:solidFill>
                  <a:schemeClr val="tx1">
                    <a:lumMod val="85000"/>
                    <a:lumOff val="15000"/>
                  </a:schemeClr>
                </a:solidFill>
                <a:ea typeface="Lato" panose="020F0502020204030203" pitchFamily="34" charset="0"/>
                <a:cs typeface="Segoe UI Light" panose="020B0502040204020203" pitchFamily="34" charset="0"/>
              </a:rPr>
              <a:t>IFY</a:t>
            </a:r>
            <a:r>
              <a:rPr lang="hr-HR" sz="1598" dirty="0">
                <a:solidFill>
                  <a:schemeClr val="tx1">
                    <a:lumMod val="85000"/>
                    <a:lumOff val="15000"/>
                  </a:schemeClr>
                </a:solidFill>
                <a:ea typeface="Lato" panose="020F0502020204030203" pitchFamily="34" charset="0"/>
                <a:cs typeface="Segoe UI Light" panose="020B0502040204020203" pitchFamily="34" charset="0"/>
              </a:rPr>
              <a:t> NFT FOR REFERRAL BENEFITS</a:t>
            </a:r>
            <a:endParaRPr lang="id-ID" sz="1598" dirty="0">
              <a:solidFill>
                <a:schemeClr val="tx1">
                  <a:lumMod val="85000"/>
                  <a:lumOff val="15000"/>
                </a:schemeClr>
              </a:solidFill>
              <a:ea typeface="Lato" panose="020F0502020204030203" pitchFamily="34" charset="0"/>
              <a:cs typeface="Segoe UI Light" panose="020B0502040204020203" pitchFamily="34" charset="0"/>
            </a:endParaRPr>
          </a:p>
        </p:txBody>
      </p:sp>
      <p:sp>
        <p:nvSpPr>
          <p:cNvPr id="32" name="Oval 31">
            <a:extLst>
              <a:ext uri="{FF2B5EF4-FFF2-40B4-BE49-F238E27FC236}">
                <a16:creationId xmlns:a16="http://schemas.microsoft.com/office/drawing/2014/main" id="{3A91E589-5FAB-4563-AC96-70A192017782}"/>
              </a:ext>
            </a:extLst>
          </p:cNvPr>
          <p:cNvSpPr/>
          <p:nvPr/>
        </p:nvSpPr>
        <p:spPr>
          <a:xfrm>
            <a:off x="1089065" y="3845920"/>
            <a:ext cx="491343" cy="491343"/>
          </a:xfrm>
          <a:prstGeom prst="ellipse">
            <a:avLst/>
          </a:prstGeom>
          <a:gradFill>
            <a:gsLst>
              <a:gs pos="0">
                <a:schemeClr val="accent4"/>
              </a:gs>
              <a:gs pos="100000">
                <a:schemeClr val="accent4">
                  <a:lumMod val="75000"/>
                </a:schemeClr>
              </a:gs>
            </a:gsLst>
            <a:lin ang="2700000" scaled="1"/>
          </a:gradFill>
          <a:ln>
            <a:noFill/>
          </a:ln>
          <a:effectLst>
            <a:outerShdw blurRad="76200" dist="12700" dir="8100000" sy="-23000" kx="800400" algn="br" rotWithShape="0">
              <a:prstClr val="black">
                <a:alpha val="20000"/>
              </a:prstClr>
            </a:outerShdw>
          </a:effectLst>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198" dirty="0"/>
          </a:p>
        </p:txBody>
      </p:sp>
      <p:sp>
        <p:nvSpPr>
          <p:cNvPr id="33" name="TextBox 32">
            <a:extLst>
              <a:ext uri="{FF2B5EF4-FFF2-40B4-BE49-F238E27FC236}">
                <a16:creationId xmlns:a16="http://schemas.microsoft.com/office/drawing/2014/main" id="{71E3A76A-ECBF-46F6-914C-2C39A4B9F7D0}"/>
              </a:ext>
            </a:extLst>
          </p:cNvPr>
          <p:cNvSpPr txBox="1"/>
          <p:nvPr/>
        </p:nvSpPr>
        <p:spPr>
          <a:xfrm>
            <a:off x="1203129" y="3953307"/>
            <a:ext cx="263214" cy="276679"/>
          </a:xfrm>
          <a:prstGeom prst="rect">
            <a:avLst/>
          </a:prstGeom>
          <a:noFill/>
        </p:spPr>
        <p:txBody>
          <a:bodyPr wrap="none" rtlCol="0">
            <a:spAutoFit/>
          </a:bodyPr>
          <a:lstStyle/>
          <a:p>
            <a:pPr algn="ctr"/>
            <a:r>
              <a:rPr lang="hr-HR" sz="1198" b="1" dirty="0">
                <a:solidFill>
                  <a:schemeClr val="bg1"/>
                </a:solidFill>
              </a:rPr>
              <a:t>3</a:t>
            </a:r>
            <a:endParaRPr lang="id-ID" sz="1198" b="1" dirty="0">
              <a:solidFill>
                <a:schemeClr val="bg1"/>
              </a:solidFill>
            </a:endParaRPr>
          </a:p>
        </p:txBody>
      </p:sp>
      <p:sp>
        <p:nvSpPr>
          <p:cNvPr id="22" name="TextBox 21">
            <a:extLst>
              <a:ext uri="{FF2B5EF4-FFF2-40B4-BE49-F238E27FC236}">
                <a16:creationId xmlns:a16="http://schemas.microsoft.com/office/drawing/2014/main" id="{10CD4A56-66CC-4520-B940-FE14313AD217}"/>
              </a:ext>
            </a:extLst>
          </p:cNvPr>
          <p:cNvSpPr txBox="1"/>
          <p:nvPr/>
        </p:nvSpPr>
        <p:spPr>
          <a:xfrm flipH="1">
            <a:off x="1727925" y="4734695"/>
            <a:ext cx="2149730" cy="366791"/>
          </a:xfrm>
          <a:prstGeom prst="rect">
            <a:avLst/>
          </a:prstGeom>
          <a:noFill/>
        </p:spPr>
        <p:txBody>
          <a:bodyPr wrap="none" rtlCol="0">
            <a:noAutofit/>
          </a:bodyPr>
          <a:lstStyle/>
          <a:p>
            <a:endParaRPr lang="id-ID" sz="1598" dirty="0">
              <a:solidFill>
                <a:schemeClr val="tx1">
                  <a:lumMod val="85000"/>
                  <a:lumOff val="15000"/>
                </a:schemeClr>
              </a:solidFill>
              <a:ea typeface="Lato" panose="020F0502020204030203" pitchFamily="34" charset="0"/>
              <a:cs typeface="Segoe UI Light" panose="020B0502040204020203" pitchFamily="34" charset="0"/>
            </a:endParaRPr>
          </a:p>
        </p:txBody>
      </p:sp>
      <p:sp>
        <p:nvSpPr>
          <p:cNvPr id="23" name="Oval 22">
            <a:extLst>
              <a:ext uri="{FF2B5EF4-FFF2-40B4-BE49-F238E27FC236}">
                <a16:creationId xmlns:a16="http://schemas.microsoft.com/office/drawing/2014/main" id="{4D09BC96-96F8-4F97-AC29-14FC2D94D3E4}"/>
              </a:ext>
            </a:extLst>
          </p:cNvPr>
          <p:cNvSpPr/>
          <p:nvPr/>
        </p:nvSpPr>
        <p:spPr>
          <a:xfrm>
            <a:off x="1083022" y="4646862"/>
            <a:ext cx="491343" cy="491343"/>
          </a:xfrm>
          <a:prstGeom prst="ellipse">
            <a:avLst/>
          </a:prstGeom>
          <a:gradFill>
            <a:gsLst>
              <a:gs pos="0">
                <a:schemeClr val="accent4"/>
              </a:gs>
              <a:gs pos="100000">
                <a:schemeClr val="accent4">
                  <a:lumMod val="75000"/>
                </a:schemeClr>
              </a:gs>
            </a:gsLst>
            <a:lin ang="2700000" scaled="1"/>
          </a:gradFill>
          <a:ln>
            <a:noFill/>
          </a:ln>
          <a:effectLst>
            <a:outerShdw blurRad="76200" dist="12700" dir="8100000" sy="-23000" kx="800400" algn="br" rotWithShape="0">
              <a:prstClr val="black">
                <a:alpha val="20000"/>
              </a:prstClr>
            </a:outerShdw>
            <a:softEdge rad="31750"/>
          </a:effectLst>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1198" b="1" dirty="0"/>
              <a:t>4</a:t>
            </a:r>
            <a:endParaRPr lang="id-ID" sz="1198" b="1" dirty="0"/>
          </a:p>
        </p:txBody>
      </p:sp>
      <p:sp>
        <p:nvSpPr>
          <p:cNvPr id="26" name="TextBox 25">
            <a:extLst>
              <a:ext uri="{FF2B5EF4-FFF2-40B4-BE49-F238E27FC236}">
                <a16:creationId xmlns:a16="http://schemas.microsoft.com/office/drawing/2014/main" id="{C6FCBDF2-676F-4661-8C33-5039EBF40B23}"/>
              </a:ext>
            </a:extLst>
          </p:cNvPr>
          <p:cNvSpPr txBox="1"/>
          <p:nvPr/>
        </p:nvSpPr>
        <p:spPr>
          <a:xfrm flipH="1">
            <a:off x="1659710" y="4672580"/>
            <a:ext cx="2149730" cy="366791"/>
          </a:xfrm>
          <a:prstGeom prst="rect">
            <a:avLst/>
          </a:prstGeom>
          <a:noFill/>
        </p:spPr>
        <p:txBody>
          <a:bodyPr wrap="none" rtlCol="0">
            <a:noAutofit/>
          </a:bodyPr>
          <a:lstStyle/>
          <a:p>
            <a:r>
              <a:rPr lang="hr-HR" sz="1598" dirty="0">
                <a:solidFill>
                  <a:schemeClr val="tx1">
                    <a:lumMod val="85000"/>
                    <a:lumOff val="15000"/>
                  </a:schemeClr>
                </a:solidFill>
                <a:ea typeface="Lato" panose="020F0502020204030203" pitchFamily="34" charset="0"/>
                <a:cs typeface="Segoe UI Light" panose="020B0502040204020203" pitchFamily="34" charset="0"/>
              </a:rPr>
              <a:t>SHARE YOUR REFERRAL CODE WITH OTHERS</a:t>
            </a:r>
            <a:endParaRPr lang="id-ID" sz="1598" dirty="0">
              <a:solidFill>
                <a:schemeClr val="tx1">
                  <a:lumMod val="85000"/>
                  <a:lumOff val="15000"/>
                </a:schemeClr>
              </a:solidFill>
              <a:ea typeface="Lato" panose="020F0502020204030203" pitchFamily="34" charset="0"/>
              <a:cs typeface="Segoe UI Light" panose="020B0502040204020203" pitchFamily="34" charset="0"/>
            </a:endParaRPr>
          </a:p>
        </p:txBody>
      </p:sp>
    </p:spTree>
    <p:extLst>
      <p:ext uri="{BB962C8B-B14F-4D97-AF65-F5344CB8AC3E}">
        <p14:creationId xmlns:p14="http://schemas.microsoft.com/office/powerpoint/2010/main" val="288328369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ircle: Hollow 9">
            <a:extLst>
              <a:ext uri="{FF2B5EF4-FFF2-40B4-BE49-F238E27FC236}">
                <a16:creationId xmlns:a16="http://schemas.microsoft.com/office/drawing/2014/main" id="{E3825ECC-97EE-46BB-8BA6-0CF3ECBE862C}"/>
              </a:ext>
            </a:extLst>
          </p:cNvPr>
          <p:cNvSpPr/>
          <p:nvPr/>
        </p:nvSpPr>
        <p:spPr>
          <a:xfrm>
            <a:off x="-718730"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a:extLst>
              <a:ext uri="{FF2B5EF4-FFF2-40B4-BE49-F238E27FC236}">
                <a16:creationId xmlns:a16="http://schemas.microsoft.com/office/drawing/2014/main" id="{014514E3-69C2-4930-8AF4-FEC0B25D0F41}"/>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effectLst>
                  <a:outerShdw blurRad="152400" dist="38100" dir="5400000" algn="t" rotWithShape="0">
                    <a:prstClr val="black">
                      <a:alpha val="40000"/>
                    </a:prstClr>
                  </a:outerShdw>
                </a:effectLst>
                <a:latin typeface="Montserrat" panose="00000500000000000000" pitchFamily="50" charset="0"/>
              </a:rPr>
              <a:t>Revenue Calculators</a:t>
            </a:r>
            <a:endParaRPr lang="en-US" sz="1600" b="1" dirty="0">
              <a:effectLst>
                <a:outerShdw blurRad="152400" dist="38100" dir="5400000" algn="t" rotWithShape="0">
                  <a:prstClr val="black">
                    <a:alpha val="40000"/>
                  </a:prstClr>
                </a:outerShdw>
              </a:effectLst>
              <a:latin typeface="Montserrat" panose="00000500000000000000" pitchFamily="50" charset="0"/>
            </a:endParaRPr>
          </a:p>
        </p:txBody>
      </p:sp>
      <p:sp>
        <p:nvSpPr>
          <p:cNvPr id="13" name="Parallelogram 12">
            <a:extLst>
              <a:ext uri="{FF2B5EF4-FFF2-40B4-BE49-F238E27FC236}">
                <a16:creationId xmlns:a16="http://schemas.microsoft.com/office/drawing/2014/main" id="{81FC21D0-EB43-413F-8B53-E54ABFDAAA6F}"/>
              </a:ext>
            </a:extLst>
          </p:cNvPr>
          <p:cNvSpPr/>
          <p:nvPr/>
        </p:nvSpPr>
        <p:spPr>
          <a:xfrm>
            <a:off x="749135" y="5472154"/>
            <a:ext cx="3166882" cy="435429"/>
          </a:xfrm>
          <a:prstGeom prst="parallelogram">
            <a:avLst>
              <a:gd name="adj" fmla="val 30833"/>
            </a:avLst>
          </a:prstGeom>
          <a:gradFill flip="none" rotWithShape="1">
            <a:gsLst>
              <a:gs pos="0">
                <a:schemeClr val="accent4"/>
              </a:gs>
              <a:gs pos="100000">
                <a:schemeClr val="accent4">
                  <a:lumMod val="75000"/>
                </a:schemeClr>
              </a:gs>
            </a:gsLst>
            <a:lin ang="2700000" scaled="1"/>
            <a:tileRect/>
          </a:gradFill>
          <a:ln>
            <a:noFill/>
          </a:ln>
          <a:effectLst>
            <a:outerShdw blurRad="1651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nb-NO" sz="16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hlinkClick r:id="rId2">
                  <a:extLst>
                    <a:ext uri="{A12FA001-AC4F-418D-AE19-62706E023703}">
                      <ahyp:hlinkClr xmlns:ahyp="http://schemas.microsoft.com/office/drawing/2018/hyperlinkcolor" val="tx"/>
                    </a:ext>
                  </a:extLst>
                </a:hlinkClick>
              </a:rPr>
              <a:t>Pollinating Calculator</a:t>
            </a:r>
            <a:endParaRPr lang="nb-NO" sz="16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9" name="TextBox 8">
            <a:extLst>
              <a:ext uri="{FF2B5EF4-FFF2-40B4-BE49-F238E27FC236}">
                <a16:creationId xmlns:a16="http://schemas.microsoft.com/office/drawing/2014/main" id="{CF45B499-61B5-493A-ABE4-389611F88ECE}"/>
              </a:ext>
            </a:extLst>
          </p:cNvPr>
          <p:cNvSpPr txBox="1"/>
          <p:nvPr/>
        </p:nvSpPr>
        <p:spPr>
          <a:xfrm>
            <a:off x="749135" y="1728190"/>
            <a:ext cx="6807853" cy="707886"/>
          </a:xfrm>
          <a:prstGeom prst="rect">
            <a:avLst/>
          </a:prstGeom>
          <a:noFill/>
        </p:spPr>
        <p:txBody>
          <a:bodyPr wrap="square" rtlCol="0">
            <a:spAutoFit/>
          </a:bodyPr>
          <a:lstStyle/>
          <a:p>
            <a:r>
              <a:rPr lang="nb-NO" sz="4000" spc="600" dirty="0">
                <a:solidFill>
                  <a:schemeClr val="accent4"/>
                </a:solidFill>
                <a:latin typeface="Montserrat SemiBold" panose="00000700000000000000" pitchFamily="50" charset="0"/>
              </a:rPr>
              <a:t>C</a:t>
            </a:r>
            <a:r>
              <a:rPr lang="nb-NO" sz="4000" spc="600" dirty="0">
                <a:latin typeface="Montserrat SemiBold" panose="00000700000000000000" pitchFamily="50" charset="0"/>
              </a:rPr>
              <a:t>ALCULATE</a:t>
            </a:r>
            <a:r>
              <a:rPr lang="en-US" sz="4000" spc="600" dirty="0">
                <a:solidFill>
                  <a:schemeClr val="accent4"/>
                </a:solidFill>
                <a:latin typeface="Montserrat SemiBold" panose="00000700000000000000" pitchFamily="50" charset="0"/>
              </a:rPr>
              <a:t>.</a:t>
            </a:r>
          </a:p>
        </p:txBody>
      </p:sp>
      <p:sp>
        <p:nvSpPr>
          <p:cNvPr id="20" name="Rectangle 19">
            <a:extLst>
              <a:ext uri="{FF2B5EF4-FFF2-40B4-BE49-F238E27FC236}">
                <a16:creationId xmlns:a16="http://schemas.microsoft.com/office/drawing/2014/main" id="{2D56E81B-05F3-41B9-99A9-244D525DD4B7}"/>
              </a:ext>
            </a:extLst>
          </p:cNvPr>
          <p:cNvSpPr/>
          <p:nvPr/>
        </p:nvSpPr>
        <p:spPr>
          <a:xfrm>
            <a:off x="749135" y="4691643"/>
            <a:ext cx="5346864" cy="383054"/>
          </a:xfrm>
          <a:prstGeom prst="rect">
            <a:avLst/>
          </a:prstGeom>
        </p:spPr>
        <p:txBody>
          <a:bodyPr wrap="square">
            <a:spAutoFit/>
          </a:bodyPr>
          <a:lstStyle/>
          <a:p>
            <a:pPr>
              <a:lnSpc>
                <a:spcPct val="130000"/>
              </a:lnSpc>
            </a:pPr>
            <a:r>
              <a:rPr lang="nb-NO" sz="1600" b="1" dirty="0">
                <a:solidFill>
                  <a:schemeClr val="accent4"/>
                </a:solidFill>
                <a:latin typeface="Montserrat SemiBold" panose="00000700000000000000" pitchFamily="50" charset="0"/>
                <a:ea typeface="Open Sans Light" panose="020B0306030504020204" pitchFamily="34" charset="0"/>
                <a:cs typeface="Poppins" panose="02000000000000000000" pitchFamily="2" charset="0"/>
              </a:rPr>
              <a:t>Click the buttons below to access the calculators</a:t>
            </a:r>
            <a:endParaRPr lang="id-ID" sz="1600" b="1" dirty="0">
              <a:solidFill>
                <a:schemeClr val="accent4"/>
              </a:solidFill>
              <a:latin typeface="Montserrat SemiBold" panose="00000700000000000000" pitchFamily="50" charset="0"/>
              <a:ea typeface="Open Sans Light" panose="020B0306030504020204" pitchFamily="34" charset="0"/>
              <a:cs typeface="Poppins" panose="02000000000000000000" pitchFamily="2" charset="0"/>
            </a:endParaRPr>
          </a:p>
        </p:txBody>
      </p:sp>
      <p:pic>
        <p:nvPicPr>
          <p:cNvPr id="4" name="Picture Placeholder 3">
            <a:extLst>
              <a:ext uri="{FF2B5EF4-FFF2-40B4-BE49-F238E27FC236}">
                <a16:creationId xmlns:a16="http://schemas.microsoft.com/office/drawing/2014/main" id="{28C58E1F-26CA-49BE-A8B9-BE803278BC6D}"/>
              </a:ext>
            </a:extLst>
          </p:cNvPr>
          <p:cNvPicPr preferRelativeResize="0">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l="4921" t="-62060" r="323" b="-62060"/>
          <a:stretch/>
        </p:blipFill>
        <p:spPr>
          <a:xfrm>
            <a:off x="8740004" y="1"/>
            <a:ext cx="2967748" cy="6857999"/>
          </a:xfrm>
        </p:spPr>
      </p:pic>
      <p:sp>
        <p:nvSpPr>
          <p:cNvPr id="18" name="Parallelogram 17">
            <a:extLst>
              <a:ext uri="{FF2B5EF4-FFF2-40B4-BE49-F238E27FC236}">
                <a16:creationId xmlns:a16="http://schemas.microsoft.com/office/drawing/2014/main" id="{B3C366FE-AC3E-4DBD-A87E-527ADE616923}"/>
              </a:ext>
            </a:extLst>
          </p:cNvPr>
          <p:cNvSpPr/>
          <p:nvPr/>
        </p:nvSpPr>
        <p:spPr>
          <a:xfrm>
            <a:off x="3916016" y="5466689"/>
            <a:ext cx="3995531" cy="435429"/>
          </a:xfrm>
          <a:prstGeom prst="parallelogram">
            <a:avLst>
              <a:gd name="adj" fmla="val 30833"/>
            </a:avLst>
          </a:prstGeom>
          <a:gradFill flip="none" rotWithShape="1">
            <a:gsLst>
              <a:gs pos="0">
                <a:schemeClr val="accent4"/>
              </a:gs>
              <a:gs pos="100000">
                <a:schemeClr val="accent4">
                  <a:lumMod val="75000"/>
                </a:schemeClr>
              </a:gs>
            </a:gsLst>
            <a:lin ang="2700000" scaled="1"/>
            <a:tileRect/>
          </a:gradFill>
          <a:ln>
            <a:noFill/>
          </a:ln>
          <a:effectLst>
            <a:outerShdw blurRad="1651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nb-NO" sz="16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hlinkClick r:id="rId4">
                  <a:extLst>
                    <a:ext uri="{A12FA001-AC4F-418D-AE19-62706E023703}">
                      <ahyp:hlinkClr xmlns:ahyp="http://schemas.microsoft.com/office/drawing/2018/hyperlinkcolor" val="tx"/>
                    </a:ext>
                  </a:extLst>
                </a:hlinkClick>
              </a:rPr>
              <a:t>Downline Deposit Calculator</a:t>
            </a:r>
            <a:endParaRPr lang="nb-NO" sz="16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21" name="Rectangle 20">
            <a:extLst>
              <a:ext uri="{FF2B5EF4-FFF2-40B4-BE49-F238E27FC236}">
                <a16:creationId xmlns:a16="http://schemas.microsoft.com/office/drawing/2014/main" id="{4DB19632-E912-4BF5-946F-A54802BE9304}"/>
              </a:ext>
            </a:extLst>
          </p:cNvPr>
          <p:cNvSpPr/>
          <p:nvPr/>
        </p:nvSpPr>
        <p:spPr>
          <a:xfrm>
            <a:off x="749135" y="2528871"/>
            <a:ext cx="5346864" cy="1023229"/>
          </a:xfrm>
          <a:prstGeom prst="rect">
            <a:avLst/>
          </a:prstGeom>
        </p:spPr>
        <p:txBody>
          <a:bodyPr wrap="square">
            <a:spAutoFit/>
          </a:bodyPr>
          <a:lstStyle/>
          <a:p>
            <a:pPr>
              <a:lnSpc>
                <a:spcPct val="130000"/>
              </a:lnSpc>
            </a:pPr>
            <a:r>
              <a:rPr lang="nb-NO" sz="1600" b="1" dirty="0">
                <a:latin typeface="Montserrat SemiBold" panose="00000700000000000000" pitchFamily="50" charset="0"/>
                <a:ea typeface="Open Sans Light" panose="020B0306030504020204" pitchFamily="34" charset="0"/>
                <a:cs typeface="Poppins" panose="02000000000000000000" pitchFamily="2" charset="0"/>
              </a:rPr>
              <a:t>Use the links below to estimate your revenue from your downline’s deposits, and your own pollinating.</a:t>
            </a:r>
            <a:endParaRPr lang="id-ID" sz="1600" b="1" dirty="0">
              <a:latin typeface="Montserrat SemiBold" panose="00000700000000000000" pitchFamily="50" charset="0"/>
              <a:ea typeface="Open Sans Light" panose="020B0306030504020204" pitchFamily="34" charset="0"/>
              <a:cs typeface="Poppins" panose="02000000000000000000" pitchFamily="2" charset="0"/>
            </a:endParaRPr>
          </a:p>
        </p:txBody>
      </p:sp>
    </p:spTree>
    <p:extLst>
      <p:ext uri="{BB962C8B-B14F-4D97-AF65-F5344CB8AC3E}">
        <p14:creationId xmlns:p14="http://schemas.microsoft.com/office/powerpoint/2010/main" val="3473109898"/>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gs>
            <a:gs pos="100000">
              <a:schemeClr val="accent4">
                <a:lumMod val="40000"/>
                <a:lumOff val="60000"/>
              </a:schemeClr>
            </a:gs>
          </a:gsLst>
          <a:lin ang="2700000" scaled="1"/>
          <a:tileRect/>
        </a:gradFill>
        <a:effectLst/>
      </p:bgPr>
    </p:bg>
    <p:spTree>
      <p:nvGrpSpPr>
        <p:cNvPr id="1" name=""/>
        <p:cNvGrpSpPr/>
        <p:nvPr/>
      </p:nvGrpSpPr>
      <p:grpSpPr>
        <a:xfrm>
          <a:off x="0" y="0"/>
          <a:ext cx="0" cy="0"/>
          <a:chOff x="0" y="0"/>
          <a:chExt cx="0" cy="0"/>
        </a:xfrm>
      </p:grpSpPr>
      <p:sp>
        <p:nvSpPr>
          <p:cNvPr id="4" name="Circle: Hollow 3">
            <a:extLst>
              <a:ext uri="{FF2B5EF4-FFF2-40B4-BE49-F238E27FC236}">
                <a16:creationId xmlns:a16="http://schemas.microsoft.com/office/drawing/2014/main" id="{6F78C035-D86D-4B30-AB14-C40A7A4F52E3}"/>
              </a:ext>
            </a:extLst>
          </p:cNvPr>
          <p:cNvSpPr/>
          <p:nvPr/>
        </p:nvSpPr>
        <p:spPr>
          <a:xfrm>
            <a:off x="-718730"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extBox 6">
            <a:extLst>
              <a:ext uri="{FF2B5EF4-FFF2-40B4-BE49-F238E27FC236}">
                <a16:creationId xmlns:a16="http://schemas.microsoft.com/office/drawing/2014/main" id="{39C00F59-48A6-4AC7-9F26-3D194F64787B}"/>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endParaRPr>
          </a:p>
        </p:txBody>
      </p:sp>
      <p:sp>
        <p:nvSpPr>
          <p:cNvPr id="16" name="TextBox 15">
            <a:extLst>
              <a:ext uri="{FF2B5EF4-FFF2-40B4-BE49-F238E27FC236}">
                <a16:creationId xmlns:a16="http://schemas.microsoft.com/office/drawing/2014/main" id="{6811A852-87E6-434D-9A2F-0FBA703375F0}"/>
              </a:ext>
            </a:extLst>
          </p:cNvPr>
          <p:cNvSpPr txBox="1"/>
          <p:nvPr/>
        </p:nvSpPr>
        <p:spPr>
          <a:xfrm>
            <a:off x="4413679" y="476130"/>
            <a:ext cx="4128654" cy="707886"/>
          </a:xfrm>
          <a:prstGeom prst="rect">
            <a:avLst/>
          </a:prstGeom>
          <a:noFill/>
        </p:spPr>
        <p:txBody>
          <a:bodyPr wrap="square" rtlCol="0">
            <a:spAutoFit/>
          </a:bodyPr>
          <a:lstStyle/>
          <a:p>
            <a:r>
              <a:rPr lang="hr-HR" sz="4000" spc="600" dirty="0">
                <a:solidFill>
                  <a:schemeClr val="accent2"/>
                </a:solidFill>
                <a:latin typeface="Montserrat SemiBold" panose="00000700000000000000" pitchFamily="50" charset="0"/>
              </a:rPr>
              <a:t>SECURITY</a:t>
            </a:r>
            <a:endParaRPr lang="en-US" sz="4000" spc="600" dirty="0">
              <a:solidFill>
                <a:schemeClr val="accent2"/>
              </a:solidFill>
              <a:latin typeface="Montserrat SemiBold" panose="00000700000000000000" pitchFamily="50" charset="0"/>
            </a:endParaRPr>
          </a:p>
        </p:txBody>
      </p:sp>
      <p:sp>
        <p:nvSpPr>
          <p:cNvPr id="25" name="Rectangle: Rounded Corners 24">
            <a:extLst>
              <a:ext uri="{FF2B5EF4-FFF2-40B4-BE49-F238E27FC236}">
                <a16:creationId xmlns:a16="http://schemas.microsoft.com/office/drawing/2014/main" id="{B2087453-D7CB-479E-BBE3-30F40912AB33}"/>
              </a:ext>
            </a:extLst>
          </p:cNvPr>
          <p:cNvSpPr/>
          <p:nvPr/>
        </p:nvSpPr>
        <p:spPr>
          <a:xfrm>
            <a:off x="6999683" y="2133130"/>
            <a:ext cx="3620034" cy="709256"/>
          </a:xfrm>
          <a:prstGeom prst="roundRect">
            <a:avLst>
              <a:gd name="adj" fmla="val 50000"/>
            </a:avLst>
          </a:prstGeom>
          <a:solidFill>
            <a:schemeClr val="bg1">
              <a:lumMod val="9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Hexagon 25">
            <a:extLst>
              <a:ext uri="{FF2B5EF4-FFF2-40B4-BE49-F238E27FC236}">
                <a16:creationId xmlns:a16="http://schemas.microsoft.com/office/drawing/2014/main" id="{F711F79F-A021-4B85-8E38-3F7EB5F718B6}"/>
              </a:ext>
            </a:extLst>
          </p:cNvPr>
          <p:cNvSpPr/>
          <p:nvPr/>
        </p:nvSpPr>
        <p:spPr>
          <a:xfrm>
            <a:off x="6617768" y="2133130"/>
            <a:ext cx="825772" cy="709256"/>
          </a:xfrm>
          <a:prstGeom prst="hexagon">
            <a:avLst/>
          </a:prstGeom>
          <a:gradFill>
            <a:gsLst>
              <a:gs pos="0">
                <a:schemeClr val="accent4"/>
              </a:gs>
              <a:gs pos="100000">
                <a:schemeClr val="accent4">
                  <a:lumMod val="75000"/>
                </a:schemeClr>
              </a:gs>
            </a:gsLst>
            <a:lin ang="2700000" scaled="1"/>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01</a:t>
            </a:r>
            <a:endParaRPr lang="en-US" dirty="0"/>
          </a:p>
        </p:txBody>
      </p:sp>
      <p:sp>
        <p:nvSpPr>
          <p:cNvPr id="27" name="Content Placeholder 4">
            <a:extLst>
              <a:ext uri="{FF2B5EF4-FFF2-40B4-BE49-F238E27FC236}">
                <a16:creationId xmlns:a16="http://schemas.microsoft.com/office/drawing/2014/main" id="{BB33FE08-C28C-4952-932D-42E8C3DC8ECF}"/>
              </a:ext>
            </a:extLst>
          </p:cNvPr>
          <p:cNvSpPr txBox="1">
            <a:spLocks/>
          </p:cNvSpPr>
          <p:nvPr/>
        </p:nvSpPr>
        <p:spPr>
          <a:xfrm>
            <a:off x="7583866" y="2172687"/>
            <a:ext cx="2778129" cy="604008"/>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hr-HR" sz="1800" dirty="0"/>
              <a:t>KYC</a:t>
            </a:r>
            <a:endParaRPr lang="en-US" sz="1800" dirty="0"/>
          </a:p>
        </p:txBody>
      </p:sp>
      <p:sp>
        <p:nvSpPr>
          <p:cNvPr id="28" name="Rectangle: Rounded Corners 27">
            <a:extLst>
              <a:ext uri="{FF2B5EF4-FFF2-40B4-BE49-F238E27FC236}">
                <a16:creationId xmlns:a16="http://schemas.microsoft.com/office/drawing/2014/main" id="{15558B5F-C5B5-4024-96ED-7F0E6B0BD812}"/>
              </a:ext>
            </a:extLst>
          </p:cNvPr>
          <p:cNvSpPr/>
          <p:nvPr/>
        </p:nvSpPr>
        <p:spPr>
          <a:xfrm>
            <a:off x="7030563" y="3021623"/>
            <a:ext cx="3620034" cy="709256"/>
          </a:xfrm>
          <a:prstGeom prst="roundRect">
            <a:avLst>
              <a:gd name="adj" fmla="val 50000"/>
            </a:avLst>
          </a:prstGeom>
          <a:solidFill>
            <a:schemeClr val="bg1">
              <a:lumMod val="9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Hexagon 28">
            <a:extLst>
              <a:ext uri="{FF2B5EF4-FFF2-40B4-BE49-F238E27FC236}">
                <a16:creationId xmlns:a16="http://schemas.microsoft.com/office/drawing/2014/main" id="{4C52B46C-192D-440C-999D-F413C1F0D621}"/>
              </a:ext>
            </a:extLst>
          </p:cNvPr>
          <p:cNvSpPr/>
          <p:nvPr/>
        </p:nvSpPr>
        <p:spPr>
          <a:xfrm>
            <a:off x="6617768" y="3021623"/>
            <a:ext cx="825772" cy="709256"/>
          </a:xfrm>
          <a:prstGeom prst="hexagon">
            <a:avLst/>
          </a:prstGeom>
          <a:gradFill>
            <a:gsLst>
              <a:gs pos="0">
                <a:schemeClr val="accent4"/>
              </a:gs>
              <a:gs pos="100000">
                <a:schemeClr val="accent4">
                  <a:lumMod val="75000"/>
                </a:schemeClr>
              </a:gs>
            </a:gsLst>
            <a:lin ang="2700000" scaled="1"/>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02</a:t>
            </a:r>
            <a:endParaRPr lang="en-US" dirty="0"/>
          </a:p>
        </p:txBody>
      </p:sp>
      <p:sp>
        <p:nvSpPr>
          <p:cNvPr id="30" name="Content Placeholder 4">
            <a:extLst>
              <a:ext uri="{FF2B5EF4-FFF2-40B4-BE49-F238E27FC236}">
                <a16:creationId xmlns:a16="http://schemas.microsoft.com/office/drawing/2014/main" id="{155863C7-8762-4EA9-9D61-AD310F5A0217}"/>
              </a:ext>
            </a:extLst>
          </p:cNvPr>
          <p:cNvSpPr txBox="1">
            <a:spLocks/>
          </p:cNvSpPr>
          <p:nvPr/>
        </p:nvSpPr>
        <p:spPr>
          <a:xfrm>
            <a:off x="7614746" y="3061180"/>
            <a:ext cx="2778129" cy="604008"/>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hr-HR" sz="1800" dirty="0"/>
              <a:t>DOXX</a:t>
            </a:r>
            <a:endParaRPr lang="en-US" sz="1200" dirty="0"/>
          </a:p>
        </p:txBody>
      </p:sp>
      <p:sp>
        <p:nvSpPr>
          <p:cNvPr id="31" name="Rectangle: Rounded Corners 30">
            <a:extLst>
              <a:ext uri="{FF2B5EF4-FFF2-40B4-BE49-F238E27FC236}">
                <a16:creationId xmlns:a16="http://schemas.microsoft.com/office/drawing/2014/main" id="{796F83C0-3AA9-4049-BC33-2475C9C3525F}"/>
              </a:ext>
            </a:extLst>
          </p:cNvPr>
          <p:cNvSpPr/>
          <p:nvPr/>
        </p:nvSpPr>
        <p:spPr>
          <a:xfrm>
            <a:off x="7030563" y="3932747"/>
            <a:ext cx="3620034" cy="709256"/>
          </a:xfrm>
          <a:prstGeom prst="roundRect">
            <a:avLst>
              <a:gd name="adj" fmla="val 50000"/>
            </a:avLst>
          </a:prstGeom>
          <a:solidFill>
            <a:schemeClr val="bg1">
              <a:lumMod val="9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Hexagon 31">
            <a:extLst>
              <a:ext uri="{FF2B5EF4-FFF2-40B4-BE49-F238E27FC236}">
                <a16:creationId xmlns:a16="http://schemas.microsoft.com/office/drawing/2014/main" id="{6FEE758F-C08D-4ABC-AE06-296E417CD8E6}"/>
              </a:ext>
            </a:extLst>
          </p:cNvPr>
          <p:cNvSpPr/>
          <p:nvPr/>
        </p:nvSpPr>
        <p:spPr>
          <a:xfrm>
            <a:off x="6617677" y="3910116"/>
            <a:ext cx="825772" cy="709256"/>
          </a:xfrm>
          <a:prstGeom prst="hexagon">
            <a:avLst/>
          </a:prstGeom>
          <a:gradFill>
            <a:gsLst>
              <a:gs pos="0">
                <a:schemeClr val="accent4"/>
              </a:gs>
              <a:gs pos="100000">
                <a:schemeClr val="accent4">
                  <a:lumMod val="75000"/>
                </a:schemeClr>
              </a:gs>
            </a:gsLst>
            <a:lin ang="2700000" scaled="1"/>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dirty="0"/>
              <a:t>03</a:t>
            </a:r>
            <a:endParaRPr lang="en-US" dirty="0"/>
          </a:p>
        </p:txBody>
      </p:sp>
      <p:sp>
        <p:nvSpPr>
          <p:cNvPr id="33" name="Content Placeholder 4">
            <a:extLst>
              <a:ext uri="{FF2B5EF4-FFF2-40B4-BE49-F238E27FC236}">
                <a16:creationId xmlns:a16="http://schemas.microsoft.com/office/drawing/2014/main" id="{A5203694-1416-4257-9E91-E3DAD2D600A8}"/>
              </a:ext>
            </a:extLst>
          </p:cNvPr>
          <p:cNvSpPr txBox="1">
            <a:spLocks/>
          </p:cNvSpPr>
          <p:nvPr/>
        </p:nvSpPr>
        <p:spPr>
          <a:xfrm>
            <a:off x="7614746" y="3944719"/>
            <a:ext cx="2778129" cy="604008"/>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hr-HR" sz="1800" dirty="0"/>
              <a:t>AUDIT</a:t>
            </a:r>
            <a:endParaRPr lang="en-US" sz="1800" dirty="0"/>
          </a:p>
        </p:txBody>
      </p:sp>
      <p:sp>
        <p:nvSpPr>
          <p:cNvPr id="34" name="Rectangle: Rounded Corners 33">
            <a:extLst>
              <a:ext uri="{FF2B5EF4-FFF2-40B4-BE49-F238E27FC236}">
                <a16:creationId xmlns:a16="http://schemas.microsoft.com/office/drawing/2014/main" id="{3DA4D911-9C47-42F0-A5B2-1A4FE042F068}"/>
              </a:ext>
            </a:extLst>
          </p:cNvPr>
          <p:cNvSpPr/>
          <p:nvPr/>
        </p:nvSpPr>
        <p:spPr>
          <a:xfrm>
            <a:off x="7030563" y="4792076"/>
            <a:ext cx="3620034" cy="709256"/>
          </a:xfrm>
          <a:prstGeom prst="roundRect">
            <a:avLst>
              <a:gd name="adj" fmla="val 50000"/>
            </a:avLst>
          </a:prstGeom>
          <a:solidFill>
            <a:schemeClr val="bg1">
              <a:lumMod val="9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Hexagon 34">
            <a:extLst>
              <a:ext uri="{FF2B5EF4-FFF2-40B4-BE49-F238E27FC236}">
                <a16:creationId xmlns:a16="http://schemas.microsoft.com/office/drawing/2014/main" id="{38EA4447-67E5-4980-8A96-C6C96B511555}"/>
              </a:ext>
            </a:extLst>
          </p:cNvPr>
          <p:cNvSpPr/>
          <p:nvPr/>
        </p:nvSpPr>
        <p:spPr>
          <a:xfrm>
            <a:off x="6650450" y="4785542"/>
            <a:ext cx="825772" cy="709256"/>
          </a:xfrm>
          <a:prstGeom prst="hexagon">
            <a:avLst/>
          </a:prstGeom>
          <a:gradFill>
            <a:gsLst>
              <a:gs pos="0">
                <a:schemeClr val="accent4"/>
              </a:gs>
              <a:gs pos="100000">
                <a:schemeClr val="accent4">
                  <a:lumMod val="75000"/>
                </a:schemeClr>
              </a:gs>
            </a:gsLst>
            <a:lin ang="2700000" scaled="1"/>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dirty="0"/>
              <a:t>04</a:t>
            </a:r>
            <a:endParaRPr lang="en-US" dirty="0"/>
          </a:p>
        </p:txBody>
      </p:sp>
      <p:sp>
        <p:nvSpPr>
          <p:cNvPr id="36" name="Content Placeholder 4">
            <a:extLst>
              <a:ext uri="{FF2B5EF4-FFF2-40B4-BE49-F238E27FC236}">
                <a16:creationId xmlns:a16="http://schemas.microsoft.com/office/drawing/2014/main" id="{1AE023E0-31F8-4505-9DF1-294B890E55A6}"/>
              </a:ext>
            </a:extLst>
          </p:cNvPr>
          <p:cNvSpPr txBox="1">
            <a:spLocks/>
          </p:cNvSpPr>
          <p:nvPr/>
        </p:nvSpPr>
        <p:spPr>
          <a:xfrm>
            <a:off x="7619067" y="4833650"/>
            <a:ext cx="2778129" cy="604008"/>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hr-HR" sz="1800" dirty="0"/>
              <a:t>CONTRACT OWNER</a:t>
            </a:r>
            <a:endParaRPr lang="en-US" sz="1800" dirty="0"/>
          </a:p>
        </p:txBody>
      </p:sp>
      <p:sp>
        <p:nvSpPr>
          <p:cNvPr id="37" name="Rectangle: Rounded Corners 36">
            <a:extLst>
              <a:ext uri="{FF2B5EF4-FFF2-40B4-BE49-F238E27FC236}">
                <a16:creationId xmlns:a16="http://schemas.microsoft.com/office/drawing/2014/main" id="{87FDF7BC-059C-464C-B16E-998B43E318B8}"/>
              </a:ext>
            </a:extLst>
          </p:cNvPr>
          <p:cNvSpPr/>
          <p:nvPr/>
        </p:nvSpPr>
        <p:spPr>
          <a:xfrm>
            <a:off x="6966910" y="5716267"/>
            <a:ext cx="3620034" cy="709256"/>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Hexagon 37">
            <a:extLst>
              <a:ext uri="{FF2B5EF4-FFF2-40B4-BE49-F238E27FC236}">
                <a16:creationId xmlns:a16="http://schemas.microsoft.com/office/drawing/2014/main" id="{4EED4F93-DCE6-4490-B89A-F56719E2350F}"/>
              </a:ext>
            </a:extLst>
          </p:cNvPr>
          <p:cNvSpPr/>
          <p:nvPr/>
        </p:nvSpPr>
        <p:spPr>
          <a:xfrm>
            <a:off x="6617677" y="5703200"/>
            <a:ext cx="825772" cy="709256"/>
          </a:xfrm>
          <a:prstGeom prst="hexagon">
            <a:avLst/>
          </a:prstGeom>
          <a:gradFill>
            <a:gsLst>
              <a:gs pos="0">
                <a:schemeClr val="accent4"/>
              </a:gs>
              <a:gs pos="100000">
                <a:schemeClr val="accent4">
                  <a:lumMod val="75000"/>
                </a:schemeClr>
              </a:gs>
            </a:gsLst>
            <a:lin ang="2700000" scaled="1"/>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dirty="0"/>
              <a:t>05</a:t>
            </a:r>
            <a:endParaRPr lang="en-US" dirty="0"/>
          </a:p>
        </p:txBody>
      </p:sp>
      <p:sp>
        <p:nvSpPr>
          <p:cNvPr id="39" name="Content Placeholder 4">
            <a:extLst>
              <a:ext uri="{FF2B5EF4-FFF2-40B4-BE49-F238E27FC236}">
                <a16:creationId xmlns:a16="http://schemas.microsoft.com/office/drawing/2014/main" id="{25CA70DC-E2F0-40D7-A2F9-5F7A1487EF25}"/>
              </a:ext>
            </a:extLst>
          </p:cNvPr>
          <p:cNvSpPr txBox="1">
            <a:spLocks/>
          </p:cNvSpPr>
          <p:nvPr/>
        </p:nvSpPr>
        <p:spPr>
          <a:xfrm>
            <a:off x="7614745" y="5755824"/>
            <a:ext cx="2778129" cy="604008"/>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nb-NO" sz="1800" dirty="0"/>
              <a:t>MULTISIG</a:t>
            </a:r>
            <a:endParaRPr lang="en-US" sz="1800" dirty="0"/>
          </a:p>
        </p:txBody>
      </p:sp>
      <p:pic>
        <p:nvPicPr>
          <p:cNvPr id="45" name="Picture 44">
            <a:extLst>
              <a:ext uri="{FF2B5EF4-FFF2-40B4-BE49-F238E27FC236}">
                <a16:creationId xmlns:a16="http://schemas.microsoft.com/office/drawing/2014/main" id="{A6C03D69-195F-4956-90C1-8A2BE194FB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2919" y="2203367"/>
            <a:ext cx="4168016" cy="4168016"/>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459348128"/>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ircle: Hollow 8">
            <a:extLst>
              <a:ext uri="{FF2B5EF4-FFF2-40B4-BE49-F238E27FC236}">
                <a16:creationId xmlns:a16="http://schemas.microsoft.com/office/drawing/2014/main" id="{7C566821-FB04-4AFA-897E-6E9B2EDD6762}"/>
              </a:ext>
            </a:extLst>
          </p:cNvPr>
          <p:cNvSpPr/>
          <p:nvPr/>
        </p:nvSpPr>
        <p:spPr>
          <a:xfrm>
            <a:off x="-718730"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a:extLst>
              <a:ext uri="{FF2B5EF4-FFF2-40B4-BE49-F238E27FC236}">
                <a16:creationId xmlns:a16="http://schemas.microsoft.com/office/drawing/2014/main" id="{1B64729E-708C-4380-9FEC-06D7F4CA2D06}"/>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solidFill>
                  <a:schemeClr val="accent2"/>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accent2"/>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accent2"/>
              </a:solidFill>
              <a:effectLst>
                <a:outerShdw blurRad="152400" dist="38100" dir="5400000" algn="t" rotWithShape="0">
                  <a:prstClr val="black">
                    <a:alpha val="40000"/>
                  </a:prstClr>
                </a:outerShdw>
              </a:effectLst>
              <a:latin typeface="Montserrat" panose="00000500000000000000" pitchFamily="50" charset="0"/>
            </a:endParaRPr>
          </a:p>
        </p:txBody>
      </p:sp>
      <p:sp>
        <p:nvSpPr>
          <p:cNvPr id="12" name="Parallelogram 11">
            <a:extLst>
              <a:ext uri="{FF2B5EF4-FFF2-40B4-BE49-F238E27FC236}">
                <a16:creationId xmlns:a16="http://schemas.microsoft.com/office/drawing/2014/main" id="{03A36D29-AE35-4961-86CC-555ED33C78DC}"/>
              </a:ext>
            </a:extLst>
          </p:cNvPr>
          <p:cNvSpPr/>
          <p:nvPr/>
        </p:nvSpPr>
        <p:spPr>
          <a:xfrm>
            <a:off x="334917" y="6258000"/>
            <a:ext cx="1885406" cy="435429"/>
          </a:xfrm>
          <a:prstGeom prst="parallelogram">
            <a:avLst>
              <a:gd name="adj" fmla="val 30833"/>
            </a:avLst>
          </a:prstGeom>
          <a:gradFill flip="none" rotWithShape="1">
            <a:gsLst>
              <a:gs pos="0">
                <a:schemeClr val="accent4"/>
              </a:gs>
              <a:gs pos="100000">
                <a:schemeClr val="accent4">
                  <a:lumMod val="75000"/>
                </a:schemeClr>
              </a:gs>
            </a:gsLst>
            <a:lin ang="2700000" scaled="1"/>
            <a:tileRect/>
          </a:gradFill>
          <a:ln>
            <a:noFill/>
          </a:ln>
          <a:effectLst>
            <a:outerShdw blurRad="1651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sz="1600" dirty="0"/>
              <a:t>BLOOM</a:t>
            </a:r>
            <a:endParaRPr lang="en-US" sz="1600" dirty="0"/>
          </a:p>
        </p:txBody>
      </p:sp>
      <p:sp>
        <p:nvSpPr>
          <p:cNvPr id="15" name="TextBox 14">
            <a:extLst>
              <a:ext uri="{FF2B5EF4-FFF2-40B4-BE49-F238E27FC236}">
                <a16:creationId xmlns:a16="http://schemas.microsoft.com/office/drawing/2014/main" id="{A7370FDC-2BF1-41A7-BECC-107DA24FBAD8}"/>
              </a:ext>
            </a:extLst>
          </p:cNvPr>
          <p:cNvSpPr txBox="1"/>
          <p:nvPr/>
        </p:nvSpPr>
        <p:spPr>
          <a:xfrm>
            <a:off x="496488" y="1255164"/>
            <a:ext cx="4128654" cy="707886"/>
          </a:xfrm>
          <a:prstGeom prst="rect">
            <a:avLst/>
          </a:prstGeom>
          <a:noFill/>
        </p:spPr>
        <p:txBody>
          <a:bodyPr wrap="square" rtlCol="0">
            <a:spAutoFit/>
          </a:bodyPr>
          <a:lstStyle/>
          <a:p>
            <a:r>
              <a:rPr lang="hr-HR" sz="4000" spc="600" dirty="0">
                <a:solidFill>
                  <a:schemeClr val="accent4"/>
                </a:solidFill>
                <a:latin typeface="Montserrat SemiBold" panose="00000700000000000000" pitchFamily="50" charset="0"/>
              </a:rPr>
              <a:t>B</a:t>
            </a:r>
            <a:r>
              <a:rPr lang="hr-HR" sz="4000" spc="600" dirty="0">
                <a:latin typeface="Montserrat SemiBold" panose="00000700000000000000" pitchFamily="50" charset="0"/>
              </a:rPr>
              <a:t>LOOM</a:t>
            </a:r>
            <a:r>
              <a:rPr lang="en-US" sz="4000" spc="600" dirty="0">
                <a:solidFill>
                  <a:schemeClr val="accent4"/>
                </a:solidFill>
                <a:latin typeface="Montserrat SemiBold" panose="00000700000000000000" pitchFamily="50" charset="0"/>
              </a:rPr>
              <a:t>.</a:t>
            </a:r>
          </a:p>
        </p:txBody>
      </p:sp>
      <p:sp>
        <p:nvSpPr>
          <p:cNvPr id="17" name="TextBox 16">
            <a:extLst>
              <a:ext uri="{FF2B5EF4-FFF2-40B4-BE49-F238E27FC236}">
                <a16:creationId xmlns:a16="http://schemas.microsoft.com/office/drawing/2014/main" id="{1E789864-DAFE-4565-BD9A-FBF176DDA220}"/>
              </a:ext>
            </a:extLst>
          </p:cNvPr>
          <p:cNvSpPr txBox="1"/>
          <p:nvPr/>
        </p:nvSpPr>
        <p:spPr>
          <a:xfrm>
            <a:off x="496912" y="1991751"/>
            <a:ext cx="2529250" cy="253916"/>
          </a:xfrm>
          <a:prstGeom prst="rect">
            <a:avLst/>
          </a:prstGeom>
          <a:noFill/>
        </p:spPr>
        <p:txBody>
          <a:bodyPr wrap="square" rtlCol="0">
            <a:spAutoFit/>
          </a:bodyPr>
          <a:lstStyle/>
          <a:p>
            <a:r>
              <a:rPr lang="hr-HR" sz="1050" spc="600" dirty="0">
                <a:latin typeface="Montserrat SemiBold" panose="00000700000000000000" pitchFamily="50" charset="0"/>
              </a:rPr>
              <a:t>ABOUT </a:t>
            </a:r>
            <a:r>
              <a:rPr lang="nb-NO" sz="1050" spc="600" dirty="0">
                <a:latin typeface="Montserrat SemiBold" panose="00000700000000000000" pitchFamily="50" charset="0"/>
              </a:rPr>
              <a:t>THE </a:t>
            </a:r>
            <a:r>
              <a:rPr lang="hr-HR" sz="1050" spc="600" dirty="0">
                <a:latin typeface="Montserrat SemiBold" panose="00000700000000000000" pitchFamily="50" charset="0"/>
              </a:rPr>
              <a:t>TEAM</a:t>
            </a:r>
            <a:endParaRPr lang="en-US" sz="1050" spc="600" dirty="0">
              <a:latin typeface="Montserrat SemiBold" panose="00000700000000000000" pitchFamily="50" charset="0"/>
            </a:endParaRPr>
          </a:p>
        </p:txBody>
      </p:sp>
      <p:pic>
        <p:nvPicPr>
          <p:cNvPr id="7" name="Picture Placeholder 6">
            <a:extLst>
              <a:ext uri="{FF2B5EF4-FFF2-40B4-BE49-F238E27FC236}">
                <a16:creationId xmlns:a16="http://schemas.microsoft.com/office/drawing/2014/main" id="{75FBD492-84DB-4969-9F30-85F257D4AD01}"/>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6483" t="-43453" r="-16483" b="-43453"/>
          <a:stretch/>
        </p:blipFill>
        <p:spPr>
          <a:xfrm>
            <a:off x="4786313" y="569913"/>
            <a:ext cx="4068762" cy="6122987"/>
          </a:xfrm>
        </p:spPr>
      </p:pic>
      <p:pic>
        <p:nvPicPr>
          <p:cNvPr id="11" name="Picture Placeholder 10">
            <a:extLst>
              <a:ext uri="{FF2B5EF4-FFF2-40B4-BE49-F238E27FC236}">
                <a16:creationId xmlns:a16="http://schemas.microsoft.com/office/drawing/2014/main" id="{0517805B-61F3-47A6-B7D7-104CA99EA6B0}"/>
              </a:ext>
            </a:extLst>
          </p:cNvPr>
          <p:cNvPicPr>
            <a:picLocks noGrp="1" noChangeAspect="1"/>
          </p:cNvPicPr>
          <p:nvPr>
            <p:ph type="pic" sz="quarter" idx="11"/>
          </p:nvPr>
        </p:nvPicPr>
        <p:blipFill rotWithShape="1">
          <a:blip r:embed="rId4">
            <a:extLst>
              <a:ext uri="{28A0092B-C50C-407E-A947-70E740481C1C}">
                <a14:useLocalDpi xmlns:a14="http://schemas.microsoft.com/office/drawing/2010/main" val="0"/>
              </a:ext>
            </a:extLst>
          </a:blip>
          <a:srcRect l="-6026" t="-31911" r="-6026" b="-31911"/>
          <a:stretch/>
        </p:blipFill>
        <p:spPr>
          <a:xfrm>
            <a:off x="8212138" y="341313"/>
            <a:ext cx="4033837" cy="5897562"/>
          </a:xfrm>
        </p:spPr>
      </p:pic>
      <p:sp>
        <p:nvSpPr>
          <p:cNvPr id="23" name="TextBox 22">
            <a:extLst>
              <a:ext uri="{FF2B5EF4-FFF2-40B4-BE49-F238E27FC236}">
                <a16:creationId xmlns:a16="http://schemas.microsoft.com/office/drawing/2014/main" id="{C220BBF6-E6EE-4BAC-BDF6-58631BF92CDD}"/>
              </a:ext>
            </a:extLst>
          </p:cNvPr>
          <p:cNvSpPr txBox="1"/>
          <p:nvPr/>
        </p:nvSpPr>
        <p:spPr>
          <a:xfrm>
            <a:off x="9241341" y="842097"/>
            <a:ext cx="2843463" cy="461665"/>
          </a:xfrm>
          <a:prstGeom prst="rect">
            <a:avLst/>
          </a:prstGeom>
          <a:noFill/>
        </p:spPr>
        <p:txBody>
          <a:bodyPr wrap="square" rtlCol="0">
            <a:spAutoFit/>
          </a:bodyPr>
          <a:lstStyle/>
          <a:p>
            <a:r>
              <a:rPr lang="hr-HR" sz="2400" spc="600" dirty="0">
                <a:solidFill>
                  <a:schemeClr val="accent4"/>
                </a:solidFill>
                <a:latin typeface="Montserrat SemiBold" panose="00000700000000000000" pitchFamily="50" charset="0"/>
              </a:rPr>
              <a:t>B</a:t>
            </a:r>
            <a:r>
              <a:rPr lang="hr-HR" sz="2400" spc="600" dirty="0">
                <a:latin typeface="Montserrat SemiBold" panose="00000700000000000000" pitchFamily="50" charset="0"/>
              </a:rPr>
              <a:t>LOOMBOX</a:t>
            </a:r>
            <a:endParaRPr lang="en-US" sz="2400" spc="600" dirty="0">
              <a:solidFill>
                <a:schemeClr val="accent4"/>
              </a:solidFill>
              <a:latin typeface="Montserrat SemiBold" panose="00000700000000000000" pitchFamily="50" charset="0"/>
            </a:endParaRPr>
          </a:p>
        </p:txBody>
      </p:sp>
      <p:sp>
        <p:nvSpPr>
          <p:cNvPr id="30" name="TextBox 29">
            <a:extLst>
              <a:ext uri="{FF2B5EF4-FFF2-40B4-BE49-F238E27FC236}">
                <a16:creationId xmlns:a16="http://schemas.microsoft.com/office/drawing/2014/main" id="{F583CA88-3666-4C5B-9A92-2E6AF3E02CDE}"/>
              </a:ext>
            </a:extLst>
          </p:cNvPr>
          <p:cNvSpPr txBox="1"/>
          <p:nvPr/>
        </p:nvSpPr>
        <p:spPr>
          <a:xfrm>
            <a:off x="6003234" y="1100872"/>
            <a:ext cx="2843463" cy="461665"/>
          </a:xfrm>
          <a:prstGeom prst="rect">
            <a:avLst/>
          </a:prstGeom>
          <a:noFill/>
        </p:spPr>
        <p:txBody>
          <a:bodyPr wrap="square" rtlCol="0">
            <a:spAutoFit/>
          </a:bodyPr>
          <a:lstStyle/>
          <a:p>
            <a:r>
              <a:rPr lang="hr-HR" sz="2400" spc="600" dirty="0">
                <a:solidFill>
                  <a:schemeClr val="accent4"/>
                </a:solidFill>
                <a:latin typeface="Montserrat SemiBold" panose="00000700000000000000" pitchFamily="50" charset="0"/>
              </a:rPr>
              <a:t>B</a:t>
            </a:r>
            <a:r>
              <a:rPr lang="hr-HR" sz="2400" spc="600" dirty="0">
                <a:latin typeface="Montserrat SemiBold" panose="00000700000000000000" pitchFamily="50" charset="0"/>
              </a:rPr>
              <a:t>LOOMIFY</a:t>
            </a:r>
            <a:endParaRPr lang="en-US" sz="2400" spc="600" dirty="0">
              <a:solidFill>
                <a:schemeClr val="accent4"/>
              </a:solidFill>
              <a:latin typeface="Montserrat SemiBold" panose="00000700000000000000" pitchFamily="50" charset="0"/>
            </a:endParaRPr>
          </a:p>
        </p:txBody>
      </p:sp>
      <p:sp>
        <p:nvSpPr>
          <p:cNvPr id="14" name="TextBox 13">
            <a:extLst>
              <a:ext uri="{FF2B5EF4-FFF2-40B4-BE49-F238E27FC236}">
                <a16:creationId xmlns:a16="http://schemas.microsoft.com/office/drawing/2014/main" id="{E6A026AA-2CFE-4160-92F8-30C3DAB7E9A3}"/>
              </a:ext>
            </a:extLst>
          </p:cNvPr>
          <p:cNvSpPr txBox="1"/>
          <p:nvPr/>
        </p:nvSpPr>
        <p:spPr>
          <a:xfrm>
            <a:off x="496912" y="2245667"/>
            <a:ext cx="4875511" cy="3447098"/>
          </a:xfrm>
          <a:prstGeom prst="rect">
            <a:avLst/>
          </a:prstGeom>
          <a:noFill/>
        </p:spPr>
        <p:txBody>
          <a:bodyPr wrap="square">
            <a:spAutoFit/>
          </a:bodyPr>
          <a:lstStyle/>
          <a:p>
            <a:pPr marL="285750" indent="-285750">
              <a:buFont typeface="Arial" panose="020B0604020202020204" pitchFamily="34" charset="0"/>
              <a:buChar char="•"/>
            </a:pPr>
            <a:r>
              <a:rPr lang="en-US" sz="1600" dirty="0"/>
              <a:t>Vision</a:t>
            </a:r>
          </a:p>
          <a:p>
            <a:pPr marL="742950" lvl="1" indent="-285750">
              <a:buFont typeface="Arial" panose="020B0604020202020204" pitchFamily="34" charset="0"/>
              <a:buChar char="•"/>
            </a:pPr>
            <a:r>
              <a:rPr lang="en-US" sz="1600" dirty="0"/>
              <a:t>Grand Ecosystem</a:t>
            </a:r>
          </a:p>
          <a:p>
            <a:pPr marL="1200150" lvl="2" indent="-285750">
              <a:buFont typeface="Arial" panose="020B0604020202020204" pitchFamily="34" charset="0"/>
              <a:buChar char="•"/>
            </a:pPr>
            <a:r>
              <a:rPr lang="en-US" sz="1600" dirty="0"/>
              <a:t>Evolved protocols &amp; New innovative ones</a:t>
            </a:r>
          </a:p>
          <a:p>
            <a:pPr marL="1200150" lvl="2" indent="-285750">
              <a:buFont typeface="Arial" panose="020B0604020202020204" pitchFamily="34" charset="0"/>
              <a:buChar char="•"/>
            </a:pPr>
            <a:r>
              <a:rPr lang="en-US" sz="1600" dirty="0"/>
              <a:t>One stop shop</a:t>
            </a:r>
          </a:p>
          <a:p>
            <a:pPr marL="1200150" lvl="2" indent="-285750">
              <a:buFont typeface="Arial" panose="020B0604020202020204" pitchFamily="34" charset="0"/>
              <a:buChar char="•"/>
            </a:pPr>
            <a:r>
              <a:rPr lang="en-US" sz="1600" dirty="0"/>
              <a:t>Cross Chain</a:t>
            </a:r>
          </a:p>
          <a:p>
            <a:pPr marL="1200150" lvl="2" indent="-285750">
              <a:buFont typeface="Arial" panose="020B0604020202020204" pitchFamily="34" charset="0"/>
              <a:buChar char="•"/>
            </a:pPr>
            <a:r>
              <a:rPr lang="en-US" sz="1600" dirty="0"/>
              <a:t>Utilities</a:t>
            </a:r>
          </a:p>
          <a:p>
            <a:pPr marL="1200150" lvl="2" indent="-285750">
              <a:buFont typeface="Arial" panose="020B0604020202020204" pitchFamily="34" charset="0"/>
              <a:buChar char="•"/>
            </a:pPr>
            <a:r>
              <a:rPr lang="en-US" sz="1600" dirty="0"/>
              <a:t>Treasury building and investing</a:t>
            </a:r>
          </a:p>
          <a:p>
            <a:pPr marL="742950" lvl="1" indent="-285750">
              <a:buFont typeface="Arial" panose="020B0604020202020204" pitchFamily="34" charset="0"/>
              <a:buChar char="•"/>
            </a:pPr>
            <a:r>
              <a:rPr lang="en-US" sz="1600" dirty="0"/>
              <a:t>Trust &amp; Transparency</a:t>
            </a:r>
          </a:p>
          <a:p>
            <a:pPr marL="742950" lvl="1" indent="-285750">
              <a:buFont typeface="Arial" panose="020B0604020202020204" pitchFamily="34" charset="0"/>
              <a:buChar char="•"/>
            </a:pPr>
            <a:endParaRPr lang="en-US" sz="1500" dirty="0"/>
          </a:p>
          <a:p>
            <a:pPr marL="742950" lvl="1" indent="-285750">
              <a:buFont typeface="Arial" panose="020B0604020202020204" pitchFamily="34" charset="0"/>
              <a:buChar char="•"/>
            </a:pPr>
            <a:endParaRPr lang="en-US" sz="1500" dirty="0"/>
          </a:p>
          <a:p>
            <a:pPr marL="742950" lvl="1" indent="-285750">
              <a:buFont typeface="Arial" panose="020B0604020202020204" pitchFamily="34" charset="0"/>
              <a:buChar char="•"/>
            </a:pPr>
            <a:endParaRPr lang="en-US" sz="1500" dirty="0"/>
          </a:p>
          <a:p>
            <a:pPr marL="285750" indent="-285750">
              <a:buFont typeface="Arial" panose="020B0604020202020204" pitchFamily="34" charset="0"/>
              <a:buChar char="•"/>
            </a:pPr>
            <a:endParaRPr lang="en-US" sz="1500" dirty="0"/>
          </a:p>
          <a:p>
            <a:pPr marL="285750" indent="-285750">
              <a:buFont typeface="Arial" panose="020B0604020202020204" pitchFamily="34" charset="0"/>
              <a:buChar char="•"/>
            </a:pPr>
            <a:endParaRPr lang="en-US" sz="1500" dirty="0"/>
          </a:p>
          <a:p>
            <a:pPr marL="285750" indent="-285750">
              <a:buFont typeface="Arial" panose="020B0604020202020204" pitchFamily="34" charset="0"/>
              <a:buChar char="•"/>
            </a:pPr>
            <a:endParaRPr lang="en-US" sz="1500" dirty="0"/>
          </a:p>
        </p:txBody>
      </p:sp>
    </p:spTree>
    <p:extLst>
      <p:ext uri="{BB962C8B-B14F-4D97-AF65-F5344CB8AC3E}">
        <p14:creationId xmlns:p14="http://schemas.microsoft.com/office/powerpoint/2010/main" val="80165424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89000">
              <a:schemeClr val="accent4">
                <a:lumMod val="67000"/>
              </a:schemeClr>
            </a:gs>
            <a:gs pos="100000">
              <a:schemeClr val="accent4">
                <a:lumMod val="97000"/>
                <a:lumOff val="3000"/>
              </a:schemeClr>
            </a:gs>
            <a:gs pos="0">
              <a:schemeClr val="accent4">
                <a:lumMod val="60000"/>
                <a:lumOff val="4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10" name="Circle: Hollow 9">
            <a:extLst>
              <a:ext uri="{FF2B5EF4-FFF2-40B4-BE49-F238E27FC236}">
                <a16:creationId xmlns:a16="http://schemas.microsoft.com/office/drawing/2014/main" id="{7DB4E0BA-76FD-4167-B0DC-56E45A009DAE}"/>
              </a:ext>
            </a:extLst>
          </p:cNvPr>
          <p:cNvSpPr/>
          <p:nvPr/>
        </p:nvSpPr>
        <p:spPr>
          <a:xfrm>
            <a:off x="-718730"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TextBox 11">
            <a:extLst>
              <a:ext uri="{FF2B5EF4-FFF2-40B4-BE49-F238E27FC236}">
                <a16:creationId xmlns:a16="http://schemas.microsoft.com/office/drawing/2014/main" id="{3DE5ECDE-400D-4637-96B5-3A690ECE313E}"/>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endParaRPr>
          </a:p>
        </p:txBody>
      </p:sp>
      <p:sp>
        <p:nvSpPr>
          <p:cNvPr id="14" name="Parallelogram 13">
            <a:extLst>
              <a:ext uri="{FF2B5EF4-FFF2-40B4-BE49-F238E27FC236}">
                <a16:creationId xmlns:a16="http://schemas.microsoft.com/office/drawing/2014/main" id="{E12B0577-B9B0-4644-AA39-BF1DB633C34B}"/>
              </a:ext>
            </a:extLst>
          </p:cNvPr>
          <p:cNvSpPr/>
          <p:nvPr/>
        </p:nvSpPr>
        <p:spPr>
          <a:xfrm>
            <a:off x="334917" y="6258000"/>
            <a:ext cx="1885406" cy="435429"/>
          </a:xfrm>
          <a:prstGeom prst="parallelogram">
            <a:avLst>
              <a:gd name="adj" fmla="val 30833"/>
            </a:avLst>
          </a:prstGeom>
          <a:gradFill flip="none" rotWithShape="1">
            <a:gsLst>
              <a:gs pos="0">
                <a:schemeClr val="accent4"/>
              </a:gs>
              <a:gs pos="100000">
                <a:schemeClr val="accent4">
                  <a:lumMod val="75000"/>
                </a:schemeClr>
              </a:gs>
            </a:gsLst>
            <a:lin ang="2700000" scaled="1"/>
            <a:tileRect/>
          </a:gradFill>
          <a:ln>
            <a:noFill/>
          </a:ln>
          <a:effectLst>
            <a:outerShdw blurRad="1651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sz="1600" dirty="0"/>
              <a:t>BLOOMIFY</a:t>
            </a:r>
            <a:endParaRPr lang="en-US" sz="1600" dirty="0"/>
          </a:p>
        </p:txBody>
      </p:sp>
      <p:sp>
        <p:nvSpPr>
          <p:cNvPr id="19" name="TextBox 18">
            <a:extLst>
              <a:ext uri="{FF2B5EF4-FFF2-40B4-BE49-F238E27FC236}">
                <a16:creationId xmlns:a16="http://schemas.microsoft.com/office/drawing/2014/main" id="{BE55ACC5-48A3-4D82-A2AA-C5D30678C5B0}"/>
              </a:ext>
            </a:extLst>
          </p:cNvPr>
          <p:cNvSpPr txBox="1"/>
          <p:nvPr/>
        </p:nvSpPr>
        <p:spPr>
          <a:xfrm>
            <a:off x="597911" y="884259"/>
            <a:ext cx="4128654" cy="707886"/>
          </a:xfrm>
          <a:prstGeom prst="rect">
            <a:avLst/>
          </a:prstGeom>
          <a:noFill/>
        </p:spPr>
        <p:txBody>
          <a:bodyPr wrap="square" rtlCol="0">
            <a:spAutoFit/>
          </a:bodyPr>
          <a:lstStyle/>
          <a:p>
            <a:r>
              <a:rPr lang="hr-HR" sz="4000" spc="600" dirty="0">
                <a:solidFill>
                  <a:schemeClr val="accent4"/>
                </a:solidFill>
                <a:latin typeface="Montserrat SemiBold" panose="00000700000000000000" pitchFamily="50" charset="0"/>
              </a:rPr>
              <a:t>B</a:t>
            </a:r>
            <a:r>
              <a:rPr lang="hr-HR" sz="4000" spc="600" dirty="0">
                <a:latin typeface="Montserrat SemiBold" panose="00000700000000000000" pitchFamily="50" charset="0"/>
              </a:rPr>
              <a:t>LOOMIFY</a:t>
            </a:r>
            <a:r>
              <a:rPr lang="en-US" sz="4000" spc="600" dirty="0">
                <a:solidFill>
                  <a:schemeClr val="accent4"/>
                </a:solidFill>
                <a:latin typeface="Montserrat SemiBold" panose="00000700000000000000" pitchFamily="50" charset="0"/>
              </a:rPr>
              <a:t>.</a:t>
            </a:r>
          </a:p>
        </p:txBody>
      </p:sp>
      <p:sp>
        <p:nvSpPr>
          <p:cNvPr id="20" name="TextBox 19">
            <a:extLst>
              <a:ext uri="{FF2B5EF4-FFF2-40B4-BE49-F238E27FC236}">
                <a16:creationId xmlns:a16="http://schemas.microsoft.com/office/drawing/2014/main" id="{C90DD822-D96C-46AE-B698-D067ACCE1AE3}"/>
              </a:ext>
            </a:extLst>
          </p:cNvPr>
          <p:cNvSpPr txBox="1"/>
          <p:nvPr/>
        </p:nvSpPr>
        <p:spPr>
          <a:xfrm>
            <a:off x="1168189" y="1518722"/>
            <a:ext cx="2617088" cy="253916"/>
          </a:xfrm>
          <a:prstGeom prst="rect">
            <a:avLst/>
          </a:prstGeom>
          <a:noFill/>
        </p:spPr>
        <p:txBody>
          <a:bodyPr wrap="square" rtlCol="0">
            <a:spAutoFit/>
          </a:bodyPr>
          <a:lstStyle/>
          <a:p>
            <a:r>
              <a:rPr lang="hr-HR" sz="1050" spc="600" dirty="0">
                <a:latin typeface="Montserrat SemiBold" panose="00000700000000000000" pitchFamily="50" charset="0"/>
              </a:rPr>
              <a:t>BLOOM</a:t>
            </a:r>
            <a:r>
              <a:rPr lang="en-US" sz="1050" spc="600" dirty="0">
                <a:latin typeface="Montserrat SemiBold" panose="00000700000000000000" pitchFamily="50" charset="0"/>
              </a:rPr>
              <a:t> </a:t>
            </a:r>
            <a:r>
              <a:rPr lang="hr-HR" sz="1050" spc="600" dirty="0">
                <a:latin typeface="Montserrat SemiBold" panose="00000700000000000000" pitchFamily="50" charset="0"/>
              </a:rPr>
              <a:t>REFERRAL</a:t>
            </a:r>
            <a:endParaRPr lang="en-US" sz="1050" spc="600" dirty="0">
              <a:latin typeface="Montserrat SemiBold" panose="00000700000000000000" pitchFamily="50" charset="0"/>
            </a:endParaRPr>
          </a:p>
        </p:txBody>
      </p:sp>
      <p:sp>
        <p:nvSpPr>
          <p:cNvPr id="17" name="Content Placeholder 4">
            <a:extLst>
              <a:ext uri="{FF2B5EF4-FFF2-40B4-BE49-F238E27FC236}">
                <a16:creationId xmlns:a16="http://schemas.microsoft.com/office/drawing/2014/main" id="{193DDCF2-AC1F-471E-A159-9C5D9BB8B759}"/>
              </a:ext>
            </a:extLst>
          </p:cNvPr>
          <p:cNvSpPr txBox="1">
            <a:spLocks/>
          </p:cNvSpPr>
          <p:nvPr/>
        </p:nvSpPr>
        <p:spPr>
          <a:xfrm>
            <a:off x="334917" y="2495103"/>
            <a:ext cx="6941372" cy="363799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pPr>
            <a:r>
              <a:rPr lang="hr-HR" sz="1600" b="1" dirty="0">
                <a:solidFill>
                  <a:schemeClr val="bg2"/>
                </a:solidFill>
              </a:rPr>
              <a:t>STABLE TOKEN REWARDS</a:t>
            </a:r>
            <a:r>
              <a:rPr lang="nb-NO" sz="1600" b="1" dirty="0">
                <a:solidFill>
                  <a:schemeClr val="bg2"/>
                </a:solidFill>
              </a:rPr>
              <a:t> – USDC.e</a:t>
            </a:r>
          </a:p>
          <a:p>
            <a:pPr>
              <a:lnSpc>
                <a:spcPct val="150000"/>
              </a:lnSpc>
              <a:spcBef>
                <a:spcPts val="0"/>
              </a:spcBef>
            </a:pPr>
            <a:r>
              <a:rPr lang="hr-HR" sz="1600" b="1" dirty="0">
                <a:solidFill>
                  <a:schemeClr val="bg2"/>
                </a:solidFill>
              </a:rPr>
              <a:t>HYPERBUILDING</a:t>
            </a:r>
            <a:r>
              <a:rPr lang="en-US" sz="1600" b="1" dirty="0">
                <a:solidFill>
                  <a:schemeClr val="bg2"/>
                </a:solidFill>
              </a:rPr>
              <a:t> TREASURY</a:t>
            </a:r>
          </a:p>
          <a:p>
            <a:pPr>
              <a:lnSpc>
                <a:spcPct val="150000"/>
              </a:lnSpc>
              <a:spcBef>
                <a:spcPts val="0"/>
              </a:spcBef>
            </a:pPr>
            <a:r>
              <a:rPr lang="hr-HR" sz="1600" b="1" dirty="0">
                <a:solidFill>
                  <a:schemeClr val="bg2"/>
                </a:solidFill>
              </a:rPr>
              <a:t>0.5%</a:t>
            </a:r>
            <a:r>
              <a:rPr lang="nb-NO" sz="1600" b="1" dirty="0">
                <a:solidFill>
                  <a:schemeClr val="bg2"/>
                </a:solidFill>
              </a:rPr>
              <a:t> </a:t>
            </a:r>
            <a:r>
              <a:rPr lang="hr-HR" sz="1600" b="1" dirty="0">
                <a:solidFill>
                  <a:schemeClr val="bg2"/>
                </a:solidFill>
              </a:rPr>
              <a:t>(SOLO) - 1%</a:t>
            </a:r>
            <a:r>
              <a:rPr lang="nb-NO" sz="1600" b="1" dirty="0">
                <a:solidFill>
                  <a:schemeClr val="bg2"/>
                </a:solidFill>
              </a:rPr>
              <a:t> </a:t>
            </a:r>
            <a:r>
              <a:rPr lang="hr-HR" sz="1600" b="1" dirty="0">
                <a:solidFill>
                  <a:schemeClr val="bg2"/>
                </a:solidFill>
              </a:rPr>
              <a:t>(TEAM) DAILY APR!</a:t>
            </a:r>
            <a:endParaRPr lang="nb-NO" sz="1600" b="1" dirty="0">
              <a:solidFill>
                <a:schemeClr val="bg2"/>
              </a:solidFill>
            </a:endParaRPr>
          </a:p>
          <a:p>
            <a:pPr>
              <a:lnSpc>
                <a:spcPct val="150000"/>
              </a:lnSpc>
              <a:spcBef>
                <a:spcPts val="0"/>
              </a:spcBef>
            </a:pPr>
            <a:r>
              <a:rPr lang="en-US" sz="1600" b="1" dirty="0">
                <a:solidFill>
                  <a:schemeClr val="bg2"/>
                </a:solidFill>
                <a:effectLst/>
              </a:rPr>
              <a:t>EARN MORE REWARDS BY REFERRING NEW USERS WITH A REFERRAL CODE</a:t>
            </a:r>
            <a:endParaRPr lang="nb-NO" sz="1600" b="1" dirty="0">
              <a:solidFill>
                <a:schemeClr val="bg2"/>
              </a:solidFill>
            </a:endParaRPr>
          </a:p>
          <a:p>
            <a:pPr>
              <a:lnSpc>
                <a:spcPct val="150000"/>
              </a:lnSpc>
              <a:spcBef>
                <a:spcPts val="0"/>
              </a:spcBef>
            </a:pPr>
            <a:r>
              <a:rPr lang="hr-HR" sz="1600" b="1" dirty="0">
                <a:solidFill>
                  <a:schemeClr val="bg2"/>
                </a:solidFill>
              </a:rPr>
              <a:t>USE </a:t>
            </a:r>
            <a:r>
              <a:rPr lang="nb-NO" sz="1600" b="1" dirty="0">
                <a:solidFill>
                  <a:schemeClr val="bg2"/>
                </a:solidFill>
              </a:rPr>
              <a:t>BLOOMIFY </a:t>
            </a:r>
            <a:r>
              <a:rPr lang="hr-HR" sz="1600" b="1" dirty="0">
                <a:solidFill>
                  <a:schemeClr val="bg2"/>
                </a:solidFill>
              </a:rPr>
              <a:t>NFTs TO ACCESS DOWNLINE REWARDS</a:t>
            </a:r>
            <a:endParaRPr lang="nb-NO" sz="1600" b="1" dirty="0">
              <a:solidFill>
                <a:schemeClr val="bg2"/>
              </a:solidFill>
            </a:endParaRPr>
          </a:p>
          <a:p>
            <a:pPr marL="0" indent="0">
              <a:lnSpc>
                <a:spcPct val="150000"/>
              </a:lnSpc>
              <a:spcBef>
                <a:spcPts val="0"/>
              </a:spcBef>
              <a:buNone/>
            </a:pPr>
            <a:endParaRPr lang="hr-HR" sz="1200" dirty="0"/>
          </a:p>
          <a:p>
            <a:pPr marL="0" indent="0">
              <a:lnSpc>
                <a:spcPct val="150000"/>
              </a:lnSpc>
              <a:spcBef>
                <a:spcPts val="0"/>
              </a:spcBef>
              <a:buNone/>
            </a:pPr>
            <a:r>
              <a:rPr lang="hr-HR" sz="1200" dirty="0"/>
              <a:t> </a:t>
            </a:r>
            <a:endParaRPr lang="en-US" sz="1200" dirty="0"/>
          </a:p>
        </p:txBody>
      </p:sp>
      <p:sp>
        <p:nvSpPr>
          <p:cNvPr id="21" name="Rectangle: Rounded Corners 20">
            <a:extLst>
              <a:ext uri="{FF2B5EF4-FFF2-40B4-BE49-F238E27FC236}">
                <a16:creationId xmlns:a16="http://schemas.microsoft.com/office/drawing/2014/main" id="{0CA93ACE-4185-4391-97E3-DE8311708EB7}"/>
              </a:ext>
            </a:extLst>
          </p:cNvPr>
          <p:cNvSpPr/>
          <p:nvPr/>
        </p:nvSpPr>
        <p:spPr>
          <a:xfrm>
            <a:off x="462431" y="2009039"/>
            <a:ext cx="1861320" cy="324905"/>
          </a:xfrm>
          <a:prstGeom prst="roundRect">
            <a:avLst>
              <a:gd name="adj" fmla="val 1177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dirty="0">
                <a:latin typeface="Montserrat" panose="00000500000000000000" pitchFamily="50" charset="0"/>
              </a:rPr>
              <a:t>Fresh &amp; </a:t>
            </a:r>
            <a:r>
              <a:rPr lang="hr-HR" sz="1400" dirty="0">
                <a:latin typeface="Montserrat" panose="00000500000000000000" pitchFamily="50" charset="0"/>
              </a:rPr>
              <a:t>In</a:t>
            </a:r>
            <a:r>
              <a:rPr lang="nb-NO" sz="1400" dirty="0">
                <a:latin typeface="Montserrat" panose="00000500000000000000" pitchFamily="50" charset="0"/>
              </a:rPr>
              <a:t>n</a:t>
            </a:r>
            <a:r>
              <a:rPr lang="hr-HR" sz="1400" dirty="0">
                <a:latin typeface="Montserrat" panose="00000500000000000000" pitchFamily="50" charset="0"/>
              </a:rPr>
              <a:t>ovative</a:t>
            </a:r>
            <a:endParaRPr lang="en-US" sz="1400" dirty="0">
              <a:latin typeface="Montserrat" panose="00000500000000000000" pitchFamily="50" charset="0"/>
            </a:endParaRPr>
          </a:p>
        </p:txBody>
      </p:sp>
      <p:pic>
        <p:nvPicPr>
          <p:cNvPr id="25" name="Picture Placeholder 24">
            <a:extLst>
              <a:ext uri="{FF2B5EF4-FFF2-40B4-BE49-F238E27FC236}">
                <a16:creationId xmlns:a16="http://schemas.microsoft.com/office/drawing/2014/main" id="{F793C3A7-E00B-4644-9AC2-5AEDC3646F2B}"/>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2619" b="2619"/>
          <a:stretch>
            <a:fillRect/>
          </a:stretch>
        </p:blipFill>
        <p:spPr>
          <a:xfrm>
            <a:off x="7177324" y="3496842"/>
            <a:ext cx="3547110" cy="3361159"/>
          </a:xfrm>
        </p:spPr>
      </p:pic>
      <p:pic>
        <p:nvPicPr>
          <p:cNvPr id="11" name="Picture Placeholder 10">
            <a:extLst>
              <a:ext uri="{FF2B5EF4-FFF2-40B4-BE49-F238E27FC236}">
                <a16:creationId xmlns:a16="http://schemas.microsoft.com/office/drawing/2014/main" id="{B4693666-9F10-487D-8412-97511E96BA05}"/>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2619" b="2619"/>
          <a:stretch>
            <a:fillRect/>
          </a:stretch>
        </p:blipFill>
        <p:spPr>
          <a:xfrm>
            <a:off x="8046979" y="0"/>
            <a:ext cx="3547110" cy="3361159"/>
          </a:xfrm>
        </p:spPr>
      </p:pic>
    </p:spTree>
    <p:extLst>
      <p:ext uri="{BB962C8B-B14F-4D97-AF65-F5344CB8AC3E}">
        <p14:creationId xmlns:p14="http://schemas.microsoft.com/office/powerpoint/2010/main" val="643907477"/>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75000"/>
              </a:schemeClr>
            </a:gs>
            <a:gs pos="48000">
              <a:schemeClr val="accent4">
                <a:lumMod val="60000"/>
                <a:lumOff val="40000"/>
              </a:schemeClr>
            </a:gs>
            <a:gs pos="100000">
              <a:schemeClr val="bg1"/>
            </a:gs>
          </a:gsLst>
          <a:lin ang="16200000" scaled="1"/>
          <a:tileRect/>
        </a:gradFill>
        <a:effectLst/>
      </p:bgPr>
    </p:bg>
    <p:spTree>
      <p:nvGrpSpPr>
        <p:cNvPr id="1" name=""/>
        <p:cNvGrpSpPr/>
        <p:nvPr/>
      </p:nvGrpSpPr>
      <p:grpSpPr>
        <a:xfrm>
          <a:off x="0" y="0"/>
          <a:ext cx="0" cy="0"/>
          <a:chOff x="0" y="0"/>
          <a:chExt cx="0" cy="0"/>
        </a:xfrm>
      </p:grpSpPr>
      <p:sp>
        <p:nvSpPr>
          <p:cNvPr id="12" name="Circle: Hollow 11">
            <a:extLst>
              <a:ext uri="{FF2B5EF4-FFF2-40B4-BE49-F238E27FC236}">
                <a16:creationId xmlns:a16="http://schemas.microsoft.com/office/drawing/2014/main" id="{054C1579-7B59-4651-B490-31FD2BCF64ED}"/>
              </a:ext>
            </a:extLst>
          </p:cNvPr>
          <p:cNvSpPr/>
          <p:nvPr/>
        </p:nvSpPr>
        <p:spPr>
          <a:xfrm>
            <a:off x="-718730"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TextBox 13">
            <a:extLst>
              <a:ext uri="{FF2B5EF4-FFF2-40B4-BE49-F238E27FC236}">
                <a16:creationId xmlns:a16="http://schemas.microsoft.com/office/drawing/2014/main" id="{7DE35D13-1355-4035-B6AE-1334A4176A32}"/>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endParaRPr>
          </a:p>
        </p:txBody>
      </p:sp>
      <p:sp>
        <p:nvSpPr>
          <p:cNvPr id="11" name="TextBox 10">
            <a:extLst>
              <a:ext uri="{FF2B5EF4-FFF2-40B4-BE49-F238E27FC236}">
                <a16:creationId xmlns:a16="http://schemas.microsoft.com/office/drawing/2014/main" id="{51864FFC-F44A-4A58-BCB4-72BC163D72C1}"/>
              </a:ext>
            </a:extLst>
          </p:cNvPr>
          <p:cNvSpPr txBox="1"/>
          <p:nvPr/>
        </p:nvSpPr>
        <p:spPr>
          <a:xfrm>
            <a:off x="2933700" y="537603"/>
            <a:ext cx="6324600" cy="707886"/>
          </a:xfrm>
          <a:prstGeom prst="rect">
            <a:avLst/>
          </a:prstGeom>
          <a:noFill/>
        </p:spPr>
        <p:txBody>
          <a:bodyPr wrap="square" rtlCol="0">
            <a:spAutoFit/>
          </a:bodyPr>
          <a:lstStyle/>
          <a:p>
            <a:pPr algn="ctr"/>
            <a:r>
              <a:rPr lang="hr-HR" sz="4000" spc="600" dirty="0">
                <a:solidFill>
                  <a:schemeClr val="accent2"/>
                </a:solidFill>
                <a:latin typeface="Montserrat SemiBold" panose="00000700000000000000" pitchFamily="50" charset="0"/>
              </a:rPr>
              <a:t>HOW</a:t>
            </a:r>
            <a:r>
              <a:rPr lang="hr-HR" sz="4000" spc="600" dirty="0">
                <a:solidFill>
                  <a:schemeClr val="accent4"/>
                </a:solidFill>
                <a:latin typeface="Montserrat SemiBold" panose="00000700000000000000" pitchFamily="50" charset="0"/>
              </a:rPr>
              <a:t> </a:t>
            </a:r>
            <a:r>
              <a:rPr lang="hr-HR" sz="4000" spc="600" dirty="0">
                <a:latin typeface="Montserrat SemiBold" panose="00000700000000000000" pitchFamily="50" charset="0"/>
              </a:rPr>
              <a:t>TO BENEFIT</a:t>
            </a:r>
            <a:endParaRPr lang="en-US" sz="4000" spc="600" dirty="0">
              <a:latin typeface="Montserrat SemiBold" panose="00000700000000000000" pitchFamily="50" charset="0"/>
            </a:endParaRPr>
          </a:p>
        </p:txBody>
      </p:sp>
      <p:sp>
        <p:nvSpPr>
          <p:cNvPr id="13" name="TextBox 12">
            <a:extLst>
              <a:ext uri="{FF2B5EF4-FFF2-40B4-BE49-F238E27FC236}">
                <a16:creationId xmlns:a16="http://schemas.microsoft.com/office/drawing/2014/main" id="{03FC86F0-573D-491B-853E-ABADEBF485BD}"/>
              </a:ext>
            </a:extLst>
          </p:cNvPr>
          <p:cNvSpPr txBox="1"/>
          <p:nvPr/>
        </p:nvSpPr>
        <p:spPr>
          <a:xfrm>
            <a:off x="3695369" y="1132207"/>
            <a:ext cx="4801262" cy="253916"/>
          </a:xfrm>
          <a:prstGeom prst="rect">
            <a:avLst/>
          </a:prstGeom>
          <a:noFill/>
        </p:spPr>
        <p:txBody>
          <a:bodyPr wrap="square" rtlCol="0">
            <a:spAutoFit/>
          </a:bodyPr>
          <a:lstStyle/>
          <a:p>
            <a:pPr algn="ctr"/>
            <a:r>
              <a:rPr lang="nb-NO" sz="1050" spc="600" dirty="0">
                <a:latin typeface="Montserrat SemiBold" panose="00000700000000000000" pitchFamily="50" charset="0"/>
              </a:rPr>
              <a:t>FROM YOUR DOWNLINE DEPOSITS</a:t>
            </a:r>
            <a:endParaRPr lang="en-US" sz="1050" spc="600" dirty="0">
              <a:solidFill>
                <a:schemeClr val="accent2"/>
              </a:solidFill>
              <a:latin typeface="Montserrat SemiBold" panose="00000700000000000000" pitchFamily="50" charset="0"/>
            </a:endParaRPr>
          </a:p>
        </p:txBody>
      </p:sp>
      <p:sp>
        <p:nvSpPr>
          <p:cNvPr id="25" name="Rectangle 24">
            <a:extLst>
              <a:ext uri="{FF2B5EF4-FFF2-40B4-BE49-F238E27FC236}">
                <a16:creationId xmlns:a16="http://schemas.microsoft.com/office/drawing/2014/main" id="{9214CE20-8BAE-425E-B548-E8AFA6FE8F33}"/>
              </a:ext>
            </a:extLst>
          </p:cNvPr>
          <p:cNvSpPr/>
          <p:nvPr/>
        </p:nvSpPr>
        <p:spPr>
          <a:xfrm>
            <a:off x="1171349" y="1837339"/>
            <a:ext cx="3426225" cy="455766"/>
          </a:xfrm>
          <a:prstGeom prst="rect">
            <a:avLst/>
          </a:prstGeom>
        </p:spPr>
        <p:txBody>
          <a:bodyPr wrap="square">
            <a:spAutoFit/>
          </a:bodyPr>
          <a:lstStyle/>
          <a:p>
            <a:pPr>
              <a:lnSpc>
                <a:spcPct val="130000"/>
              </a:lnSpc>
            </a:pPr>
            <a:r>
              <a:rPr lang="hr-HR" sz="2000" b="1" dirty="0">
                <a:latin typeface="Montserrat SemiBold" panose="00000700000000000000" pitchFamily="50" charset="0"/>
                <a:ea typeface="Open Sans Light" panose="020B0306030504020204" pitchFamily="34" charset="0"/>
                <a:cs typeface="Poppins" panose="02000000000000000000" pitchFamily="2" charset="0"/>
              </a:rPr>
              <a:t>DEPOSIT REWARDS</a:t>
            </a:r>
            <a:endParaRPr lang="id-ID" sz="2000" b="1" dirty="0">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30" name="Hexagon 29">
            <a:extLst>
              <a:ext uri="{FF2B5EF4-FFF2-40B4-BE49-F238E27FC236}">
                <a16:creationId xmlns:a16="http://schemas.microsoft.com/office/drawing/2014/main" id="{EA56F2FB-F3D0-4CDC-BB3B-684FF631043A}"/>
              </a:ext>
            </a:extLst>
          </p:cNvPr>
          <p:cNvSpPr/>
          <p:nvPr/>
        </p:nvSpPr>
        <p:spPr>
          <a:xfrm>
            <a:off x="340134" y="1765046"/>
            <a:ext cx="836432" cy="721062"/>
          </a:xfrm>
          <a:prstGeom prst="hexagon">
            <a:avLst/>
          </a:prstGeom>
          <a:gradFill>
            <a:gsLst>
              <a:gs pos="0">
                <a:schemeClr val="accent4"/>
              </a:gs>
              <a:gs pos="100000">
                <a:schemeClr val="accent4">
                  <a:lumMod val="75000"/>
                </a:schemeClr>
              </a:gs>
            </a:gsLst>
            <a:lin ang="27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1</a:t>
            </a:r>
            <a:endParaRPr lang="en-US" dirty="0"/>
          </a:p>
        </p:txBody>
      </p:sp>
      <p:pic>
        <p:nvPicPr>
          <p:cNvPr id="5" name="Picture 4">
            <a:extLst>
              <a:ext uri="{FF2B5EF4-FFF2-40B4-BE49-F238E27FC236}">
                <a16:creationId xmlns:a16="http://schemas.microsoft.com/office/drawing/2014/main" id="{ED2A00F9-0855-4297-BCFF-455102280738}"/>
              </a:ext>
            </a:extLst>
          </p:cNvPr>
          <p:cNvPicPr>
            <a:picLocks noChangeAspect="1"/>
          </p:cNvPicPr>
          <p:nvPr/>
        </p:nvPicPr>
        <p:blipFill rotWithShape="1">
          <a:blip r:embed="rId3">
            <a:extLst>
              <a:ext uri="{28A0092B-C50C-407E-A947-70E740481C1C}">
                <a14:useLocalDpi xmlns:a14="http://schemas.microsoft.com/office/drawing/2010/main" val="0"/>
              </a:ext>
            </a:extLst>
          </a:blip>
          <a:srcRect t="23405"/>
          <a:stretch/>
        </p:blipFill>
        <p:spPr>
          <a:xfrm>
            <a:off x="0" y="1605064"/>
            <a:ext cx="12192000" cy="5252936"/>
          </a:xfrm>
          <a:prstGeom prst="rect">
            <a:avLst/>
          </a:prstGeom>
        </p:spPr>
      </p:pic>
    </p:spTree>
    <p:extLst>
      <p:ext uri="{BB962C8B-B14F-4D97-AF65-F5344CB8AC3E}">
        <p14:creationId xmlns:p14="http://schemas.microsoft.com/office/powerpoint/2010/main" val="2051595694"/>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75000"/>
              </a:schemeClr>
            </a:gs>
            <a:gs pos="48000">
              <a:schemeClr val="accent4">
                <a:lumMod val="60000"/>
                <a:lumOff val="40000"/>
              </a:schemeClr>
            </a:gs>
            <a:gs pos="100000">
              <a:schemeClr val="bg1"/>
            </a:gs>
          </a:gsLst>
          <a:lin ang="16200000" scaled="1"/>
          <a:tileRect/>
        </a:gradFill>
        <a:effectLst/>
      </p:bgPr>
    </p:bg>
    <p:spTree>
      <p:nvGrpSpPr>
        <p:cNvPr id="1" name=""/>
        <p:cNvGrpSpPr/>
        <p:nvPr/>
      </p:nvGrpSpPr>
      <p:grpSpPr>
        <a:xfrm>
          <a:off x="0" y="0"/>
          <a:ext cx="0" cy="0"/>
          <a:chOff x="0" y="0"/>
          <a:chExt cx="0" cy="0"/>
        </a:xfrm>
      </p:grpSpPr>
      <p:sp>
        <p:nvSpPr>
          <p:cNvPr id="12" name="Circle: Hollow 11">
            <a:extLst>
              <a:ext uri="{FF2B5EF4-FFF2-40B4-BE49-F238E27FC236}">
                <a16:creationId xmlns:a16="http://schemas.microsoft.com/office/drawing/2014/main" id="{054C1579-7B59-4651-B490-31FD2BCF64ED}"/>
              </a:ext>
            </a:extLst>
          </p:cNvPr>
          <p:cNvSpPr/>
          <p:nvPr/>
        </p:nvSpPr>
        <p:spPr>
          <a:xfrm>
            <a:off x="-718730"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TextBox 13">
            <a:extLst>
              <a:ext uri="{FF2B5EF4-FFF2-40B4-BE49-F238E27FC236}">
                <a16:creationId xmlns:a16="http://schemas.microsoft.com/office/drawing/2014/main" id="{7DE35D13-1355-4035-B6AE-1334A4176A32}"/>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endParaRPr>
          </a:p>
        </p:txBody>
      </p:sp>
      <p:sp>
        <p:nvSpPr>
          <p:cNvPr id="11" name="TextBox 10">
            <a:extLst>
              <a:ext uri="{FF2B5EF4-FFF2-40B4-BE49-F238E27FC236}">
                <a16:creationId xmlns:a16="http://schemas.microsoft.com/office/drawing/2014/main" id="{51864FFC-F44A-4A58-BCB4-72BC163D72C1}"/>
              </a:ext>
            </a:extLst>
          </p:cNvPr>
          <p:cNvSpPr txBox="1"/>
          <p:nvPr/>
        </p:nvSpPr>
        <p:spPr>
          <a:xfrm>
            <a:off x="2933700" y="537603"/>
            <a:ext cx="6324600" cy="707886"/>
          </a:xfrm>
          <a:prstGeom prst="rect">
            <a:avLst/>
          </a:prstGeom>
          <a:noFill/>
        </p:spPr>
        <p:txBody>
          <a:bodyPr wrap="square" rtlCol="0">
            <a:spAutoFit/>
          </a:bodyPr>
          <a:lstStyle/>
          <a:p>
            <a:pPr algn="ctr"/>
            <a:r>
              <a:rPr lang="hr-HR" sz="4000" spc="600" dirty="0">
                <a:solidFill>
                  <a:schemeClr val="accent2"/>
                </a:solidFill>
                <a:latin typeface="Montserrat SemiBold" panose="00000700000000000000" pitchFamily="50" charset="0"/>
              </a:rPr>
              <a:t>HOW</a:t>
            </a:r>
            <a:r>
              <a:rPr lang="hr-HR" sz="4000" spc="600" dirty="0">
                <a:solidFill>
                  <a:schemeClr val="accent4"/>
                </a:solidFill>
                <a:latin typeface="Montserrat SemiBold" panose="00000700000000000000" pitchFamily="50" charset="0"/>
              </a:rPr>
              <a:t> </a:t>
            </a:r>
            <a:r>
              <a:rPr lang="hr-HR" sz="4000" spc="600" dirty="0">
                <a:latin typeface="Montserrat SemiBold" panose="00000700000000000000" pitchFamily="50" charset="0"/>
              </a:rPr>
              <a:t>TO BENEFIT</a:t>
            </a:r>
            <a:endParaRPr lang="en-US" sz="4000" spc="600" dirty="0">
              <a:latin typeface="Montserrat SemiBold" panose="00000700000000000000" pitchFamily="50" charset="0"/>
            </a:endParaRPr>
          </a:p>
        </p:txBody>
      </p:sp>
      <p:sp>
        <p:nvSpPr>
          <p:cNvPr id="13" name="TextBox 12">
            <a:extLst>
              <a:ext uri="{FF2B5EF4-FFF2-40B4-BE49-F238E27FC236}">
                <a16:creationId xmlns:a16="http://schemas.microsoft.com/office/drawing/2014/main" id="{03FC86F0-573D-491B-853E-ABADEBF485BD}"/>
              </a:ext>
            </a:extLst>
          </p:cNvPr>
          <p:cNvSpPr txBox="1"/>
          <p:nvPr/>
        </p:nvSpPr>
        <p:spPr>
          <a:xfrm>
            <a:off x="3573533" y="1139038"/>
            <a:ext cx="5044933" cy="253916"/>
          </a:xfrm>
          <a:prstGeom prst="rect">
            <a:avLst/>
          </a:prstGeom>
          <a:noFill/>
        </p:spPr>
        <p:txBody>
          <a:bodyPr wrap="square" rtlCol="0">
            <a:spAutoFit/>
          </a:bodyPr>
          <a:lstStyle/>
          <a:p>
            <a:pPr algn="ctr"/>
            <a:r>
              <a:rPr lang="nb-NO" sz="1050" spc="600" dirty="0">
                <a:latin typeface="Montserrat SemiBold" panose="00000700000000000000" pitchFamily="50" charset="0"/>
              </a:rPr>
              <a:t>FROM YOUR DOWNLINE POLLINATES</a:t>
            </a:r>
            <a:endParaRPr lang="en-US" sz="1050" spc="600" dirty="0">
              <a:solidFill>
                <a:schemeClr val="accent2"/>
              </a:solidFill>
              <a:latin typeface="Montserrat SemiBold" panose="00000700000000000000" pitchFamily="50" charset="0"/>
            </a:endParaRPr>
          </a:p>
        </p:txBody>
      </p:sp>
      <p:sp>
        <p:nvSpPr>
          <p:cNvPr id="17" name="Hexagon 16">
            <a:extLst>
              <a:ext uri="{FF2B5EF4-FFF2-40B4-BE49-F238E27FC236}">
                <a16:creationId xmlns:a16="http://schemas.microsoft.com/office/drawing/2014/main" id="{ACBBBDDF-88CF-49D2-8598-706FBAC0D07B}"/>
              </a:ext>
            </a:extLst>
          </p:cNvPr>
          <p:cNvSpPr/>
          <p:nvPr/>
        </p:nvSpPr>
        <p:spPr>
          <a:xfrm>
            <a:off x="5677784" y="1728190"/>
            <a:ext cx="836432" cy="721062"/>
          </a:xfrm>
          <a:prstGeom prst="hexagon">
            <a:avLst/>
          </a:prstGeom>
          <a:gradFill>
            <a:gsLst>
              <a:gs pos="0">
                <a:schemeClr val="accent4"/>
              </a:gs>
              <a:gs pos="100000">
                <a:schemeClr val="accent4">
                  <a:lumMod val="75000"/>
                </a:schemeClr>
              </a:gs>
            </a:gsLst>
            <a:lin ang="27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dirty="0"/>
              <a:t>2</a:t>
            </a:r>
            <a:endParaRPr lang="en-US" dirty="0"/>
          </a:p>
        </p:txBody>
      </p:sp>
      <p:sp>
        <p:nvSpPr>
          <p:cNvPr id="18" name="Rectangle 17">
            <a:extLst>
              <a:ext uri="{FF2B5EF4-FFF2-40B4-BE49-F238E27FC236}">
                <a16:creationId xmlns:a16="http://schemas.microsoft.com/office/drawing/2014/main" id="{62F8EBBB-6AFF-4819-87A1-A7877A3D8585}"/>
              </a:ext>
            </a:extLst>
          </p:cNvPr>
          <p:cNvSpPr/>
          <p:nvPr/>
        </p:nvSpPr>
        <p:spPr>
          <a:xfrm>
            <a:off x="6514216" y="1847315"/>
            <a:ext cx="3425675" cy="455766"/>
          </a:xfrm>
          <a:prstGeom prst="rect">
            <a:avLst/>
          </a:prstGeom>
        </p:spPr>
        <p:txBody>
          <a:bodyPr wrap="square">
            <a:spAutoFit/>
          </a:bodyPr>
          <a:lstStyle/>
          <a:p>
            <a:pPr>
              <a:lnSpc>
                <a:spcPct val="130000"/>
              </a:lnSpc>
            </a:pPr>
            <a:r>
              <a:rPr lang="hr-HR" sz="2000" b="1" dirty="0">
                <a:latin typeface="Montserrat SemiBold" panose="00000700000000000000" pitchFamily="50" charset="0"/>
                <a:ea typeface="Open Sans Light" panose="020B0306030504020204" pitchFamily="34" charset="0"/>
                <a:cs typeface="Poppins" panose="02000000000000000000" pitchFamily="2" charset="0"/>
              </a:rPr>
              <a:t>COMPOUND REWARDS</a:t>
            </a:r>
            <a:endParaRPr lang="id-ID" sz="2000" b="1" dirty="0">
              <a:latin typeface="Montserrat SemiBold" panose="00000700000000000000" pitchFamily="50" charset="0"/>
              <a:ea typeface="Open Sans Light" panose="020B0306030504020204" pitchFamily="34" charset="0"/>
              <a:cs typeface="Poppins" panose="02000000000000000000" pitchFamily="2" charset="0"/>
            </a:endParaRPr>
          </a:p>
        </p:txBody>
      </p:sp>
      <p:pic>
        <p:nvPicPr>
          <p:cNvPr id="6" name="Picture 5">
            <a:extLst>
              <a:ext uri="{FF2B5EF4-FFF2-40B4-BE49-F238E27FC236}">
                <a16:creationId xmlns:a16="http://schemas.microsoft.com/office/drawing/2014/main" id="{44206827-7773-4C15-8E41-9B0209257DEE}"/>
              </a:ext>
            </a:extLst>
          </p:cNvPr>
          <p:cNvPicPr>
            <a:picLocks noChangeAspect="1"/>
          </p:cNvPicPr>
          <p:nvPr/>
        </p:nvPicPr>
        <p:blipFill rotWithShape="1">
          <a:blip r:embed="rId3">
            <a:extLst>
              <a:ext uri="{28A0092B-C50C-407E-A947-70E740481C1C}">
                <a14:useLocalDpi xmlns:a14="http://schemas.microsoft.com/office/drawing/2010/main" val="0"/>
              </a:ext>
            </a:extLst>
          </a:blip>
          <a:srcRect t="6706"/>
          <a:stretch/>
        </p:blipFill>
        <p:spPr>
          <a:xfrm>
            <a:off x="0" y="1653701"/>
            <a:ext cx="10822731" cy="5679573"/>
          </a:xfrm>
          <a:prstGeom prst="rect">
            <a:avLst/>
          </a:prstGeom>
        </p:spPr>
      </p:pic>
    </p:spTree>
    <p:extLst>
      <p:ext uri="{BB962C8B-B14F-4D97-AF65-F5344CB8AC3E}">
        <p14:creationId xmlns:p14="http://schemas.microsoft.com/office/powerpoint/2010/main" val="2335243460"/>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gs>
            <a:gs pos="100000">
              <a:schemeClr val="accent4">
                <a:lumMod val="75000"/>
              </a:schemeClr>
            </a:gs>
          </a:gsLst>
          <a:lin ang="2700000" scaled="1"/>
          <a:tileRect/>
        </a:gradFill>
        <a:effectLst/>
      </p:bgPr>
    </p:bg>
    <p:spTree>
      <p:nvGrpSpPr>
        <p:cNvPr id="1" name=""/>
        <p:cNvGrpSpPr/>
        <p:nvPr/>
      </p:nvGrpSpPr>
      <p:grpSpPr>
        <a:xfrm>
          <a:off x="0" y="0"/>
          <a:ext cx="0" cy="0"/>
          <a:chOff x="0" y="0"/>
          <a:chExt cx="0" cy="0"/>
        </a:xfrm>
      </p:grpSpPr>
      <p:sp>
        <p:nvSpPr>
          <p:cNvPr id="4" name="Circle: Hollow 3">
            <a:extLst>
              <a:ext uri="{FF2B5EF4-FFF2-40B4-BE49-F238E27FC236}">
                <a16:creationId xmlns:a16="http://schemas.microsoft.com/office/drawing/2014/main" id="{6F78C035-D86D-4B30-AB14-C40A7A4F52E3}"/>
              </a:ext>
            </a:extLst>
          </p:cNvPr>
          <p:cNvSpPr/>
          <p:nvPr/>
        </p:nvSpPr>
        <p:spPr>
          <a:xfrm>
            <a:off x="-718730" y="-726695"/>
            <a:ext cx="1801752" cy="1858902"/>
          </a:xfrm>
          <a:prstGeom prst="donut">
            <a:avLst>
              <a:gd name="adj" fmla="val 17138"/>
            </a:avLst>
          </a:prstGeom>
          <a:gradFill flip="none" rotWithShape="1">
            <a:gsLst>
              <a:gs pos="20000">
                <a:schemeClr val="accent4">
                  <a:lumMod val="75000"/>
                </a:schemeClr>
              </a:gs>
              <a:gs pos="100000">
                <a:schemeClr val="bg1"/>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Parallelogram 4">
            <a:extLst>
              <a:ext uri="{FF2B5EF4-FFF2-40B4-BE49-F238E27FC236}">
                <a16:creationId xmlns:a16="http://schemas.microsoft.com/office/drawing/2014/main" id="{23C9BADE-F5B3-4540-86F7-3DEDBBCF4458}"/>
              </a:ext>
            </a:extLst>
          </p:cNvPr>
          <p:cNvSpPr/>
          <p:nvPr/>
        </p:nvSpPr>
        <p:spPr>
          <a:xfrm>
            <a:off x="334917" y="6258000"/>
            <a:ext cx="1885406" cy="435429"/>
          </a:xfrm>
          <a:prstGeom prst="parallelogram">
            <a:avLst>
              <a:gd name="adj" fmla="val 30833"/>
            </a:avLst>
          </a:prstGeom>
          <a:gradFill flip="none" rotWithShape="1">
            <a:gsLst>
              <a:gs pos="0">
                <a:schemeClr val="accent4"/>
              </a:gs>
              <a:gs pos="100000">
                <a:schemeClr val="accent4">
                  <a:lumMod val="75000"/>
                </a:schemeClr>
              </a:gs>
            </a:gsLst>
            <a:lin ang="2700000" scaled="1"/>
            <a:tileRect/>
          </a:gradFill>
          <a:ln>
            <a:noFill/>
          </a:ln>
          <a:effectLst>
            <a:outerShdw blurRad="1651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sz="1600" dirty="0"/>
              <a:t>BLOOMIFY</a:t>
            </a:r>
            <a:endParaRPr lang="en-US" sz="1600" dirty="0"/>
          </a:p>
        </p:txBody>
      </p:sp>
      <p:sp>
        <p:nvSpPr>
          <p:cNvPr id="7" name="TextBox 6">
            <a:extLst>
              <a:ext uri="{FF2B5EF4-FFF2-40B4-BE49-F238E27FC236}">
                <a16:creationId xmlns:a16="http://schemas.microsoft.com/office/drawing/2014/main" id="{39C00F59-48A6-4AC7-9F26-3D194F64787B}"/>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endParaRPr>
          </a:p>
        </p:txBody>
      </p:sp>
      <p:sp>
        <p:nvSpPr>
          <p:cNvPr id="9" name="TextBox 8">
            <a:extLst>
              <a:ext uri="{FF2B5EF4-FFF2-40B4-BE49-F238E27FC236}">
                <a16:creationId xmlns:a16="http://schemas.microsoft.com/office/drawing/2014/main" id="{E4062599-60F9-4DB8-ACDF-42609AD2D824}"/>
              </a:ext>
            </a:extLst>
          </p:cNvPr>
          <p:cNvSpPr txBox="1"/>
          <p:nvPr/>
        </p:nvSpPr>
        <p:spPr>
          <a:xfrm>
            <a:off x="7072871" y="1020304"/>
            <a:ext cx="4128654" cy="707886"/>
          </a:xfrm>
          <a:prstGeom prst="rect">
            <a:avLst/>
          </a:prstGeom>
          <a:noFill/>
        </p:spPr>
        <p:txBody>
          <a:bodyPr wrap="square" rtlCol="0">
            <a:spAutoFit/>
          </a:bodyPr>
          <a:lstStyle/>
          <a:p>
            <a:r>
              <a:rPr lang="hr-HR" sz="4000" spc="600" dirty="0">
                <a:solidFill>
                  <a:schemeClr val="bg1"/>
                </a:solidFill>
                <a:latin typeface="Montserrat SemiBold" panose="00000700000000000000" pitchFamily="50" charset="0"/>
              </a:rPr>
              <a:t>DAILY APR</a:t>
            </a:r>
            <a:endParaRPr lang="en-US" sz="4000" spc="600" dirty="0">
              <a:solidFill>
                <a:schemeClr val="bg1"/>
              </a:solidFill>
              <a:latin typeface="Montserrat SemiBold" panose="00000700000000000000" pitchFamily="50" charset="0"/>
            </a:endParaRPr>
          </a:p>
        </p:txBody>
      </p:sp>
      <p:sp>
        <p:nvSpPr>
          <p:cNvPr id="10" name="TextBox 9">
            <a:extLst>
              <a:ext uri="{FF2B5EF4-FFF2-40B4-BE49-F238E27FC236}">
                <a16:creationId xmlns:a16="http://schemas.microsoft.com/office/drawing/2014/main" id="{B6AA2BD9-411A-42FF-A177-81DAD5154058}"/>
              </a:ext>
            </a:extLst>
          </p:cNvPr>
          <p:cNvSpPr txBox="1"/>
          <p:nvPr/>
        </p:nvSpPr>
        <p:spPr>
          <a:xfrm>
            <a:off x="7109447" y="1637808"/>
            <a:ext cx="2529250" cy="253916"/>
          </a:xfrm>
          <a:prstGeom prst="rect">
            <a:avLst/>
          </a:prstGeom>
          <a:noFill/>
        </p:spPr>
        <p:txBody>
          <a:bodyPr wrap="square" rtlCol="0">
            <a:spAutoFit/>
          </a:bodyPr>
          <a:lstStyle/>
          <a:p>
            <a:r>
              <a:rPr lang="hr-HR" sz="1050" spc="600" dirty="0">
                <a:solidFill>
                  <a:schemeClr val="bg1"/>
                </a:solidFill>
                <a:latin typeface="Montserrat SemiBold" panose="00000700000000000000" pitchFamily="50" charset="0"/>
              </a:rPr>
              <a:t>PASSIVE INCOME</a:t>
            </a:r>
            <a:endParaRPr lang="en-US" sz="1050" spc="600" dirty="0">
              <a:solidFill>
                <a:schemeClr val="bg1"/>
              </a:solidFill>
              <a:latin typeface="Montserrat SemiBold" panose="00000700000000000000" pitchFamily="50" charset="0"/>
            </a:endParaRPr>
          </a:p>
        </p:txBody>
      </p:sp>
      <p:sp>
        <p:nvSpPr>
          <p:cNvPr id="11" name="Content Placeholder 4">
            <a:extLst>
              <a:ext uri="{FF2B5EF4-FFF2-40B4-BE49-F238E27FC236}">
                <a16:creationId xmlns:a16="http://schemas.microsoft.com/office/drawing/2014/main" id="{75FF7D6F-F56D-4F65-9932-906BF51AEA2A}"/>
              </a:ext>
            </a:extLst>
          </p:cNvPr>
          <p:cNvSpPr txBox="1">
            <a:spLocks/>
          </p:cNvSpPr>
          <p:nvPr/>
        </p:nvSpPr>
        <p:spPr>
          <a:xfrm>
            <a:off x="7109447" y="3052193"/>
            <a:ext cx="4092078" cy="112848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en-US" sz="1200" dirty="0">
                <a:solidFill>
                  <a:schemeClr val="bg1"/>
                </a:solidFill>
              </a:rPr>
              <a:t>You can participate in Bloomify without referring others. If this is your choice, you’ll get a stable daily APR of 0.5%.</a:t>
            </a:r>
          </a:p>
        </p:txBody>
      </p:sp>
      <p:sp>
        <p:nvSpPr>
          <p:cNvPr id="2" name="Rectangle: Rounded Corners 1">
            <a:extLst>
              <a:ext uri="{FF2B5EF4-FFF2-40B4-BE49-F238E27FC236}">
                <a16:creationId xmlns:a16="http://schemas.microsoft.com/office/drawing/2014/main" id="{3D27DF9F-A09E-4CE9-BB34-1DC79C66919E}"/>
              </a:ext>
            </a:extLst>
          </p:cNvPr>
          <p:cNvSpPr/>
          <p:nvPr/>
        </p:nvSpPr>
        <p:spPr>
          <a:xfrm>
            <a:off x="7210430" y="4117409"/>
            <a:ext cx="1731114" cy="707886"/>
          </a:xfrm>
          <a:prstGeom prst="roundRect">
            <a:avLst/>
          </a:prstGeom>
          <a:gradFill>
            <a:gsLst>
              <a:gs pos="0">
                <a:schemeClr val="accent4"/>
              </a:gs>
              <a:gs pos="100000">
                <a:schemeClr val="accent4">
                  <a:lumMod val="75000"/>
                </a:schemeClr>
              </a:gs>
            </a:gsLst>
            <a:lin ang="2700000" scaled="1"/>
          </a:gradFill>
          <a:ln>
            <a:noFill/>
          </a:ln>
          <a:effectLst>
            <a:outerShdw blurRad="177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70B6036C-6C65-4444-ABDF-0F77457B95D6}"/>
              </a:ext>
            </a:extLst>
          </p:cNvPr>
          <p:cNvSpPr/>
          <p:nvPr/>
        </p:nvSpPr>
        <p:spPr>
          <a:xfrm>
            <a:off x="7216529" y="2212856"/>
            <a:ext cx="1637205" cy="707886"/>
          </a:xfrm>
          <a:prstGeom prst="roundRect">
            <a:avLst/>
          </a:prstGeom>
          <a:solidFill>
            <a:schemeClr val="accent4">
              <a:lumMod val="20000"/>
              <a:lumOff val="80000"/>
              <a:alpha val="22000"/>
            </a:schemeClr>
          </a:solidFill>
          <a:ln>
            <a:noFill/>
          </a:ln>
          <a:effectLst>
            <a:outerShdw blurRad="177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4">
            <a:extLst>
              <a:ext uri="{FF2B5EF4-FFF2-40B4-BE49-F238E27FC236}">
                <a16:creationId xmlns:a16="http://schemas.microsoft.com/office/drawing/2014/main" id="{15AD050D-AFC4-4A28-BDB2-BFC7B9AADDFD}"/>
              </a:ext>
            </a:extLst>
          </p:cNvPr>
          <p:cNvSpPr txBox="1">
            <a:spLocks/>
          </p:cNvSpPr>
          <p:nvPr/>
        </p:nvSpPr>
        <p:spPr>
          <a:xfrm>
            <a:off x="7109447" y="4972482"/>
            <a:ext cx="4092078" cy="112848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en-US" sz="1200" dirty="0">
                <a:solidFill>
                  <a:schemeClr val="bg1"/>
                </a:solidFill>
              </a:rPr>
              <a:t>Create a team – Minimum 5 direct referrals to earn the team wallet status. By doing this, you are rewarded with a stable daily APR of 1%.</a:t>
            </a:r>
          </a:p>
        </p:txBody>
      </p:sp>
      <p:sp>
        <p:nvSpPr>
          <p:cNvPr id="15" name="Content Placeholder 4">
            <a:extLst>
              <a:ext uri="{FF2B5EF4-FFF2-40B4-BE49-F238E27FC236}">
                <a16:creationId xmlns:a16="http://schemas.microsoft.com/office/drawing/2014/main" id="{1EB2E7FE-D629-4E06-973E-05E8BBE69F36}"/>
              </a:ext>
            </a:extLst>
          </p:cNvPr>
          <p:cNvSpPr txBox="1">
            <a:spLocks/>
          </p:cNvSpPr>
          <p:nvPr/>
        </p:nvSpPr>
        <p:spPr>
          <a:xfrm>
            <a:off x="7385505" y="4081211"/>
            <a:ext cx="1020355" cy="70788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hr-HR" dirty="0">
                <a:solidFill>
                  <a:schemeClr val="bg1"/>
                </a:solidFill>
              </a:rPr>
              <a:t>1</a:t>
            </a:r>
            <a:r>
              <a:rPr lang="id-ID" dirty="0">
                <a:solidFill>
                  <a:schemeClr val="bg1"/>
                </a:solidFill>
              </a:rPr>
              <a:t>%</a:t>
            </a:r>
            <a:endParaRPr lang="en-US" dirty="0">
              <a:solidFill>
                <a:schemeClr val="bg1"/>
              </a:solidFill>
            </a:endParaRPr>
          </a:p>
        </p:txBody>
      </p:sp>
      <p:sp>
        <p:nvSpPr>
          <p:cNvPr id="16" name="Content Placeholder 4">
            <a:extLst>
              <a:ext uri="{FF2B5EF4-FFF2-40B4-BE49-F238E27FC236}">
                <a16:creationId xmlns:a16="http://schemas.microsoft.com/office/drawing/2014/main" id="{438EA047-33E7-4BF0-8128-EC1B3A20A9F0}"/>
              </a:ext>
            </a:extLst>
          </p:cNvPr>
          <p:cNvSpPr txBox="1">
            <a:spLocks/>
          </p:cNvSpPr>
          <p:nvPr/>
        </p:nvSpPr>
        <p:spPr>
          <a:xfrm>
            <a:off x="7908191" y="4327866"/>
            <a:ext cx="1020355" cy="38066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hr-HR" sz="1200" dirty="0">
                <a:solidFill>
                  <a:schemeClr val="bg1"/>
                </a:solidFill>
              </a:rPr>
              <a:t>TEAM</a:t>
            </a:r>
            <a:endParaRPr lang="en-US" sz="1200" dirty="0">
              <a:solidFill>
                <a:schemeClr val="bg1"/>
              </a:solidFill>
            </a:endParaRPr>
          </a:p>
        </p:txBody>
      </p:sp>
      <p:sp>
        <p:nvSpPr>
          <p:cNvPr id="23" name="Content Placeholder 4">
            <a:extLst>
              <a:ext uri="{FF2B5EF4-FFF2-40B4-BE49-F238E27FC236}">
                <a16:creationId xmlns:a16="http://schemas.microsoft.com/office/drawing/2014/main" id="{42934BF1-2787-4EFC-A875-4F97CA6942F5}"/>
              </a:ext>
            </a:extLst>
          </p:cNvPr>
          <p:cNvSpPr txBox="1">
            <a:spLocks/>
          </p:cNvSpPr>
          <p:nvPr/>
        </p:nvSpPr>
        <p:spPr>
          <a:xfrm>
            <a:off x="8017214" y="2421654"/>
            <a:ext cx="1020355" cy="36441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hr-HR" sz="1200" dirty="0">
                <a:solidFill>
                  <a:schemeClr val="bg1"/>
                </a:solidFill>
              </a:rPr>
              <a:t>SOLO</a:t>
            </a:r>
            <a:endParaRPr lang="en-US" sz="1200" dirty="0">
              <a:solidFill>
                <a:schemeClr val="bg1"/>
              </a:solidFill>
            </a:endParaRPr>
          </a:p>
        </p:txBody>
      </p:sp>
      <p:sp>
        <p:nvSpPr>
          <p:cNvPr id="24" name="Content Placeholder 4">
            <a:extLst>
              <a:ext uri="{FF2B5EF4-FFF2-40B4-BE49-F238E27FC236}">
                <a16:creationId xmlns:a16="http://schemas.microsoft.com/office/drawing/2014/main" id="{6192597C-DC3E-4F94-B2B7-3D13D62100E1}"/>
              </a:ext>
            </a:extLst>
          </p:cNvPr>
          <p:cNvSpPr txBox="1">
            <a:spLocks/>
          </p:cNvSpPr>
          <p:nvPr/>
        </p:nvSpPr>
        <p:spPr>
          <a:xfrm>
            <a:off x="7251066" y="2166875"/>
            <a:ext cx="1020355" cy="70788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hr-HR" dirty="0">
                <a:solidFill>
                  <a:schemeClr val="bg1"/>
                </a:solidFill>
              </a:rPr>
              <a:t>0.5</a:t>
            </a:r>
            <a:r>
              <a:rPr lang="id-ID" dirty="0">
                <a:solidFill>
                  <a:schemeClr val="bg1"/>
                </a:solidFill>
              </a:rPr>
              <a:t>%</a:t>
            </a:r>
            <a:endParaRPr lang="en-US" dirty="0">
              <a:solidFill>
                <a:schemeClr val="bg1"/>
              </a:solidFill>
            </a:endParaRPr>
          </a:p>
        </p:txBody>
      </p:sp>
      <p:pic>
        <p:nvPicPr>
          <p:cNvPr id="28" name="Picture 27">
            <a:extLst>
              <a:ext uri="{FF2B5EF4-FFF2-40B4-BE49-F238E27FC236}">
                <a16:creationId xmlns:a16="http://schemas.microsoft.com/office/drawing/2014/main" id="{22E68B92-714A-48CB-AE08-8A55115B28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0019" y="1728190"/>
            <a:ext cx="5725324" cy="2934109"/>
          </a:xfrm>
          <a:prstGeom prst="rect">
            <a:avLst/>
          </a:prstGeom>
          <a:ln>
            <a:solidFill>
              <a:schemeClr val="accent3">
                <a:lumMod val="50000"/>
              </a:schemeClr>
            </a:solidFill>
          </a:ln>
          <a:effectLst>
            <a:outerShdw blurRad="225425" dist="50800" dir="5220000" algn="ctr">
              <a:srgbClr val="000000">
                <a:alpha val="33000"/>
              </a:srgbClr>
            </a:outerShdw>
            <a:reflection blurRad="6350" stA="50000" endA="300" endPos="90000" dist="50800" dir="5400000" sy="-100000" algn="bl" rotWithShape="0"/>
          </a:effectLst>
          <a:scene3d>
            <a:camera prst="perspectiveFront" fov="3300000">
              <a:rot lat="448393" lon="20134405" rev="256095"/>
            </a:camera>
            <a:lightRig rig="harsh" dir="t">
              <a:rot lat="0" lon="0" rev="3000000"/>
            </a:lightRig>
          </a:scene3d>
          <a:sp3d extrusionH="254000" contourW="19050">
            <a:bevelT w="82550" h="44450" prst="angle"/>
            <a:bevelB w="82550" h="44450" prst="angle"/>
            <a:contourClr>
              <a:srgbClr val="FFFFFF"/>
            </a:contourClr>
          </a:sp3d>
        </p:spPr>
      </p:pic>
    </p:spTree>
    <p:extLst>
      <p:ext uri="{BB962C8B-B14F-4D97-AF65-F5344CB8AC3E}">
        <p14:creationId xmlns:p14="http://schemas.microsoft.com/office/powerpoint/2010/main" val="1273960190"/>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75000"/>
              </a:schemeClr>
            </a:gs>
            <a:gs pos="48000">
              <a:schemeClr val="accent4">
                <a:lumMod val="60000"/>
                <a:lumOff val="40000"/>
              </a:schemeClr>
            </a:gs>
            <a:gs pos="100000">
              <a:schemeClr val="accent4">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12" name="Circle: Hollow 11">
            <a:extLst>
              <a:ext uri="{FF2B5EF4-FFF2-40B4-BE49-F238E27FC236}">
                <a16:creationId xmlns:a16="http://schemas.microsoft.com/office/drawing/2014/main" id="{054C1579-7B59-4651-B490-31FD2BCF64ED}"/>
              </a:ext>
            </a:extLst>
          </p:cNvPr>
          <p:cNvSpPr/>
          <p:nvPr/>
        </p:nvSpPr>
        <p:spPr>
          <a:xfrm>
            <a:off x="-718730" y="-726695"/>
            <a:ext cx="1801752" cy="1858902"/>
          </a:xfrm>
          <a:prstGeom prst="donut">
            <a:avLst>
              <a:gd name="adj" fmla="val 17138"/>
            </a:avLst>
          </a:prstGeom>
          <a:gradFill flip="none" rotWithShape="1">
            <a:gsLst>
              <a:gs pos="0">
                <a:schemeClr val="accent4"/>
              </a:gs>
              <a:gs pos="100000">
                <a:schemeClr val="accent4">
                  <a:lumMod val="75000"/>
                </a:schemeClr>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TextBox 13">
            <a:extLst>
              <a:ext uri="{FF2B5EF4-FFF2-40B4-BE49-F238E27FC236}">
                <a16:creationId xmlns:a16="http://schemas.microsoft.com/office/drawing/2014/main" id="{7DE35D13-1355-4035-B6AE-1334A4176A32}"/>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endParaRPr>
          </a:p>
        </p:txBody>
      </p:sp>
      <p:sp>
        <p:nvSpPr>
          <p:cNvPr id="11" name="TextBox 10">
            <a:extLst>
              <a:ext uri="{FF2B5EF4-FFF2-40B4-BE49-F238E27FC236}">
                <a16:creationId xmlns:a16="http://schemas.microsoft.com/office/drawing/2014/main" id="{51864FFC-F44A-4A58-BCB4-72BC163D72C1}"/>
              </a:ext>
            </a:extLst>
          </p:cNvPr>
          <p:cNvSpPr txBox="1"/>
          <p:nvPr/>
        </p:nvSpPr>
        <p:spPr>
          <a:xfrm>
            <a:off x="2933700" y="537603"/>
            <a:ext cx="6324600" cy="707886"/>
          </a:xfrm>
          <a:prstGeom prst="rect">
            <a:avLst/>
          </a:prstGeom>
          <a:noFill/>
        </p:spPr>
        <p:txBody>
          <a:bodyPr wrap="square" rtlCol="0">
            <a:spAutoFit/>
          </a:bodyPr>
          <a:lstStyle/>
          <a:p>
            <a:pPr algn="ctr"/>
            <a:r>
              <a:rPr lang="nb-NO" sz="4000" spc="600" dirty="0">
                <a:solidFill>
                  <a:schemeClr val="accent2"/>
                </a:solidFill>
                <a:latin typeface="Montserrat SemiBold" panose="00000700000000000000" pitchFamily="50" charset="0"/>
              </a:rPr>
              <a:t>P</a:t>
            </a:r>
            <a:r>
              <a:rPr lang="nb-NO" sz="4000" spc="600" dirty="0">
                <a:solidFill>
                  <a:schemeClr val="bg1"/>
                </a:solidFill>
                <a:latin typeface="Montserrat SemiBold" panose="00000700000000000000" pitchFamily="50" charset="0"/>
              </a:rPr>
              <a:t>OLLINATE</a:t>
            </a:r>
            <a:r>
              <a:rPr lang="nb-NO" sz="4000" spc="600" dirty="0">
                <a:solidFill>
                  <a:schemeClr val="accent2"/>
                </a:solidFill>
                <a:latin typeface="Montserrat SemiBold" panose="00000700000000000000" pitchFamily="50" charset="0"/>
              </a:rPr>
              <a:t>.</a:t>
            </a:r>
            <a:endParaRPr lang="en-US" sz="4000" spc="600" dirty="0">
              <a:solidFill>
                <a:schemeClr val="accent2"/>
              </a:solidFill>
              <a:latin typeface="Montserrat SemiBold" panose="00000700000000000000" pitchFamily="50" charset="0"/>
            </a:endParaRPr>
          </a:p>
        </p:txBody>
      </p:sp>
      <p:sp>
        <p:nvSpPr>
          <p:cNvPr id="13" name="TextBox 12">
            <a:extLst>
              <a:ext uri="{FF2B5EF4-FFF2-40B4-BE49-F238E27FC236}">
                <a16:creationId xmlns:a16="http://schemas.microsoft.com/office/drawing/2014/main" id="{03FC86F0-573D-491B-853E-ABADEBF485BD}"/>
              </a:ext>
            </a:extLst>
          </p:cNvPr>
          <p:cNvSpPr txBox="1"/>
          <p:nvPr/>
        </p:nvSpPr>
        <p:spPr>
          <a:xfrm>
            <a:off x="3963359" y="1149056"/>
            <a:ext cx="3874506" cy="253916"/>
          </a:xfrm>
          <a:prstGeom prst="rect">
            <a:avLst/>
          </a:prstGeom>
          <a:noFill/>
        </p:spPr>
        <p:txBody>
          <a:bodyPr wrap="square" rtlCol="0">
            <a:spAutoFit/>
          </a:bodyPr>
          <a:lstStyle/>
          <a:p>
            <a:pPr algn="ctr"/>
            <a:r>
              <a:rPr lang="nb-NO" sz="1050" spc="600" dirty="0">
                <a:latin typeface="Montserrat SemiBold" panose="00000700000000000000" pitchFamily="50" charset="0"/>
              </a:rPr>
              <a:t>How it works</a:t>
            </a:r>
            <a:endParaRPr lang="en-US" sz="1050" spc="600" dirty="0">
              <a:solidFill>
                <a:schemeClr val="accent2"/>
              </a:solidFill>
              <a:latin typeface="Montserrat SemiBold" panose="00000700000000000000" pitchFamily="50" charset="0"/>
            </a:endParaRPr>
          </a:p>
        </p:txBody>
      </p:sp>
      <p:sp>
        <p:nvSpPr>
          <p:cNvPr id="25" name="Rectangle 24">
            <a:extLst>
              <a:ext uri="{FF2B5EF4-FFF2-40B4-BE49-F238E27FC236}">
                <a16:creationId xmlns:a16="http://schemas.microsoft.com/office/drawing/2014/main" id="{9214CE20-8BAE-425E-B548-E8AFA6FE8F33}"/>
              </a:ext>
            </a:extLst>
          </p:cNvPr>
          <p:cNvSpPr/>
          <p:nvPr/>
        </p:nvSpPr>
        <p:spPr>
          <a:xfrm>
            <a:off x="2110466" y="2029214"/>
            <a:ext cx="3426225" cy="455766"/>
          </a:xfrm>
          <a:prstGeom prst="rect">
            <a:avLst/>
          </a:prstGeom>
        </p:spPr>
        <p:txBody>
          <a:bodyPr wrap="square">
            <a:spAutoFit/>
          </a:bodyPr>
          <a:lstStyle/>
          <a:p>
            <a:pPr>
              <a:lnSpc>
                <a:spcPct val="130000"/>
              </a:lnSpc>
            </a:pPr>
            <a:r>
              <a:rPr lang="nb-NO" sz="20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rPr>
              <a:t>Compound/Claim ratio</a:t>
            </a:r>
            <a:endParaRPr lang="id-ID" sz="2000" b="1" dirty="0">
              <a:solidFill>
                <a:schemeClr val="bg1"/>
              </a:solidFill>
              <a:highlight>
                <a:srgbClr val="000000"/>
              </a:highlight>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22" name="Hexagon 21">
            <a:extLst>
              <a:ext uri="{FF2B5EF4-FFF2-40B4-BE49-F238E27FC236}">
                <a16:creationId xmlns:a16="http://schemas.microsoft.com/office/drawing/2014/main" id="{CD67C025-2E16-424F-9615-71A4916521BC}"/>
              </a:ext>
            </a:extLst>
          </p:cNvPr>
          <p:cNvSpPr/>
          <p:nvPr/>
        </p:nvSpPr>
        <p:spPr>
          <a:xfrm>
            <a:off x="1186485" y="3068469"/>
            <a:ext cx="836432" cy="721062"/>
          </a:xfrm>
          <a:prstGeom prst="hexagon">
            <a:avLst/>
          </a:prstGeom>
          <a:gradFill>
            <a:gsLst>
              <a:gs pos="0">
                <a:schemeClr val="accent4"/>
              </a:gs>
              <a:gs pos="100000">
                <a:schemeClr val="accent4">
                  <a:lumMod val="75000"/>
                </a:schemeClr>
              </a:gs>
            </a:gsLst>
            <a:lin ang="27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dirty="0"/>
              <a:t>02</a:t>
            </a:r>
            <a:endParaRPr lang="en-US" dirty="0"/>
          </a:p>
        </p:txBody>
      </p:sp>
      <p:sp>
        <p:nvSpPr>
          <p:cNvPr id="30" name="Hexagon 29">
            <a:extLst>
              <a:ext uri="{FF2B5EF4-FFF2-40B4-BE49-F238E27FC236}">
                <a16:creationId xmlns:a16="http://schemas.microsoft.com/office/drawing/2014/main" id="{EA56F2FB-F3D0-4CDC-BB3B-684FF631043A}"/>
              </a:ext>
            </a:extLst>
          </p:cNvPr>
          <p:cNvSpPr/>
          <p:nvPr/>
        </p:nvSpPr>
        <p:spPr>
          <a:xfrm>
            <a:off x="1186485" y="1944889"/>
            <a:ext cx="836432" cy="721062"/>
          </a:xfrm>
          <a:prstGeom prst="hexagon">
            <a:avLst/>
          </a:prstGeom>
          <a:gradFill>
            <a:gsLst>
              <a:gs pos="0">
                <a:schemeClr val="accent4"/>
              </a:gs>
              <a:gs pos="100000">
                <a:schemeClr val="accent4">
                  <a:lumMod val="75000"/>
                </a:schemeClr>
              </a:gs>
            </a:gsLst>
            <a:lin ang="27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01</a:t>
            </a:r>
            <a:endParaRPr lang="en-US" dirty="0"/>
          </a:p>
        </p:txBody>
      </p:sp>
      <p:sp>
        <p:nvSpPr>
          <p:cNvPr id="31" name="Hexagon 30">
            <a:extLst>
              <a:ext uri="{FF2B5EF4-FFF2-40B4-BE49-F238E27FC236}">
                <a16:creationId xmlns:a16="http://schemas.microsoft.com/office/drawing/2014/main" id="{1E9F1E28-E3BA-410F-B926-2C5303E2AC53}"/>
              </a:ext>
            </a:extLst>
          </p:cNvPr>
          <p:cNvSpPr/>
          <p:nvPr/>
        </p:nvSpPr>
        <p:spPr>
          <a:xfrm>
            <a:off x="1186485" y="4192049"/>
            <a:ext cx="836432" cy="721062"/>
          </a:xfrm>
          <a:prstGeom prst="hexagon">
            <a:avLst/>
          </a:prstGeom>
          <a:gradFill>
            <a:gsLst>
              <a:gs pos="0">
                <a:schemeClr val="accent4"/>
              </a:gs>
              <a:gs pos="100000">
                <a:schemeClr val="accent4">
                  <a:lumMod val="75000"/>
                </a:schemeClr>
              </a:gs>
            </a:gsLst>
            <a:lin ang="27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dirty="0"/>
              <a:t>03</a:t>
            </a:r>
            <a:endParaRPr lang="en-US" dirty="0"/>
          </a:p>
        </p:txBody>
      </p:sp>
      <p:sp>
        <p:nvSpPr>
          <p:cNvPr id="33" name="Hexagon 32">
            <a:extLst>
              <a:ext uri="{FF2B5EF4-FFF2-40B4-BE49-F238E27FC236}">
                <a16:creationId xmlns:a16="http://schemas.microsoft.com/office/drawing/2014/main" id="{E1ABE26E-ACEC-4219-A9C1-2A3887F4C75D}"/>
              </a:ext>
            </a:extLst>
          </p:cNvPr>
          <p:cNvSpPr/>
          <p:nvPr/>
        </p:nvSpPr>
        <p:spPr>
          <a:xfrm>
            <a:off x="1186485" y="5315629"/>
            <a:ext cx="836432" cy="721062"/>
          </a:xfrm>
          <a:prstGeom prst="hexagon">
            <a:avLst/>
          </a:prstGeom>
          <a:gradFill>
            <a:gsLst>
              <a:gs pos="0">
                <a:schemeClr val="accent4"/>
              </a:gs>
              <a:gs pos="100000">
                <a:schemeClr val="accent4">
                  <a:lumMod val="75000"/>
                </a:schemeClr>
              </a:gs>
            </a:gsLst>
            <a:lin ang="27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r-HR" dirty="0"/>
              <a:t>04</a:t>
            </a:r>
            <a:endParaRPr lang="en-US" dirty="0"/>
          </a:p>
        </p:txBody>
      </p:sp>
      <p:sp>
        <p:nvSpPr>
          <p:cNvPr id="19" name="Rectangle 18">
            <a:extLst>
              <a:ext uri="{FF2B5EF4-FFF2-40B4-BE49-F238E27FC236}">
                <a16:creationId xmlns:a16="http://schemas.microsoft.com/office/drawing/2014/main" id="{33AC2854-29DB-4396-A338-CC5D4E44A090}"/>
              </a:ext>
            </a:extLst>
          </p:cNvPr>
          <p:cNvSpPr/>
          <p:nvPr/>
        </p:nvSpPr>
        <p:spPr>
          <a:xfrm>
            <a:off x="2110465" y="3127407"/>
            <a:ext cx="3426225" cy="455766"/>
          </a:xfrm>
          <a:prstGeom prst="rect">
            <a:avLst/>
          </a:prstGeom>
        </p:spPr>
        <p:txBody>
          <a:bodyPr wrap="square">
            <a:spAutoFit/>
          </a:bodyPr>
          <a:lstStyle/>
          <a:p>
            <a:pPr>
              <a:lnSpc>
                <a:spcPct val="130000"/>
              </a:lnSpc>
            </a:pPr>
            <a:r>
              <a:rPr lang="nb-NO" sz="20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rPr>
              <a:t>1 Action every 24h</a:t>
            </a:r>
            <a:endParaRPr lang="id-ID" sz="2000" b="1" dirty="0">
              <a:solidFill>
                <a:schemeClr val="bg1"/>
              </a:solidFill>
              <a:highlight>
                <a:srgbClr val="000000"/>
              </a:highlight>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20" name="Rectangle 19">
            <a:extLst>
              <a:ext uri="{FF2B5EF4-FFF2-40B4-BE49-F238E27FC236}">
                <a16:creationId xmlns:a16="http://schemas.microsoft.com/office/drawing/2014/main" id="{8543BF3D-3E22-4512-8E11-818E76DC794C}"/>
              </a:ext>
            </a:extLst>
          </p:cNvPr>
          <p:cNvSpPr/>
          <p:nvPr/>
        </p:nvSpPr>
        <p:spPr>
          <a:xfrm>
            <a:off x="2110464" y="4246159"/>
            <a:ext cx="3677493" cy="455766"/>
          </a:xfrm>
          <a:prstGeom prst="rect">
            <a:avLst/>
          </a:prstGeom>
        </p:spPr>
        <p:txBody>
          <a:bodyPr wrap="square">
            <a:spAutoFit/>
          </a:bodyPr>
          <a:lstStyle/>
          <a:p>
            <a:pPr>
              <a:lnSpc>
                <a:spcPct val="130000"/>
              </a:lnSpc>
            </a:pPr>
            <a:r>
              <a:rPr lang="nb-NO" sz="20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rPr>
              <a:t>Pollination from downline</a:t>
            </a:r>
            <a:endParaRPr lang="id-ID" sz="2000" b="1" dirty="0">
              <a:solidFill>
                <a:schemeClr val="bg1"/>
              </a:solidFill>
              <a:highlight>
                <a:srgbClr val="000000"/>
              </a:highlight>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21" name="Rectangle 20">
            <a:extLst>
              <a:ext uri="{FF2B5EF4-FFF2-40B4-BE49-F238E27FC236}">
                <a16:creationId xmlns:a16="http://schemas.microsoft.com/office/drawing/2014/main" id="{37E6044C-B486-43D6-A50B-C61F12AF855F}"/>
              </a:ext>
            </a:extLst>
          </p:cNvPr>
          <p:cNvSpPr/>
          <p:nvPr/>
        </p:nvSpPr>
        <p:spPr>
          <a:xfrm>
            <a:off x="2145321" y="5364911"/>
            <a:ext cx="4167930" cy="455766"/>
          </a:xfrm>
          <a:prstGeom prst="rect">
            <a:avLst/>
          </a:prstGeom>
        </p:spPr>
        <p:txBody>
          <a:bodyPr wrap="square">
            <a:spAutoFit/>
          </a:bodyPr>
          <a:lstStyle/>
          <a:p>
            <a:pPr>
              <a:lnSpc>
                <a:spcPct val="130000"/>
              </a:lnSpc>
            </a:pPr>
            <a:r>
              <a:rPr lang="nb-NO" sz="20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hlinkClick r:id="rId3">
                  <a:extLst>
                    <a:ext uri="{A12FA001-AC4F-418D-AE19-62706E023703}">
                      <ahyp:hlinkClr xmlns:ahyp="http://schemas.microsoft.com/office/drawing/2018/hyperlinkcolor" val="tx"/>
                    </a:ext>
                  </a:extLst>
                </a:hlinkClick>
              </a:rPr>
              <a:t>Calculate your compounding</a:t>
            </a:r>
            <a:endParaRPr lang="id-ID" sz="2000" b="1" dirty="0">
              <a:solidFill>
                <a:schemeClr val="bg1"/>
              </a:solidFill>
              <a:highlight>
                <a:srgbClr val="000000"/>
              </a:highlight>
              <a:latin typeface="Montserrat SemiBold" panose="00000700000000000000" pitchFamily="50" charset="0"/>
              <a:ea typeface="Open Sans Light" panose="020B0306030504020204" pitchFamily="34" charset="0"/>
              <a:cs typeface="Poppins" panose="02000000000000000000" pitchFamily="2" charset="0"/>
            </a:endParaRPr>
          </a:p>
        </p:txBody>
      </p:sp>
      <p:sp>
        <p:nvSpPr>
          <p:cNvPr id="24" name="Rectangle 23">
            <a:extLst>
              <a:ext uri="{FF2B5EF4-FFF2-40B4-BE49-F238E27FC236}">
                <a16:creationId xmlns:a16="http://schemas.microsoft.com/office/drawing/2014/main" id="{D912ACDE-C795-4D17-98BA-196546AD1D97}"/>
              </a:ext>
            </a:extLst>
          </p:cNvPr>
          <p:cNvSpPr/>
          <p:nvPr/>
        </p:nvSpPr>
        <p:spPr>
          <a:xfrm>
            <a:off x="2110465" y="3438905"/>
            <a:ext cx="3426225" cy="346762"/>
          </a:xfrm>
          <a:prstGeom prst="rect">
            <a:avLst/>
          </a:prstGeom>
        </p:spPr>
        <p:txBody>
          <a:bodyPr wrap="square">
            <a:spAutoFit/>
          </a:bodyPr>
          <a:lstStyle/>
          <a:p>
            <a:pPr>
              <a:lnSpc>
                <a:spcPct val="130000"/>
              </a:lnSpc>
            </a:pPr>
            <a:r>
              <a:rPr lang="nb-NO" sz="1400" b="1" dirty="0">
                <a:solidFill>
                  <a:schemeClr val="bg1"/>
                </a:solidFill>
                <a:latin typeface="Montserrat SemiBold" panose="00000700000000000000" pitchFamily="50" charset="0"/>
                <a:ea typeface="Open Sans Light" panose="020B0306030504020204" pitchFamily="34" charset="0"/>
                <a:cs typeface="Poppins" panose="02000000000000000000" pitchFamily="2" charset="0"/>
              </a:rPr>
              <a:t>Manually executed</a:t>
            </a:r>
            <a:endParaRPr lang="id-ID" sz="1400" b="1" dirty="0">
              <a:solidFill>
                <a:schemeClr val="bg1"/>
              </a:solidFill>
              <a:highlight>
                <a:srgbClr val="000000"/>
              </a:highlight>
              <a:latin typeface="Montserrat SemiBold" panose="00000700000000000000" pitchFamily="50" charset="0"/>
              <a:ea typeface="Open Sans Light" panose="020B0306030504020204" pitchFamily="34" charset="0"/>
              <a:cs typeface="Poppins" panose="02000000000000000000" pitchFamily="2" charset="0"/>
            </a:endParaRPr>
          </a:p>
        </p:txBody>
      </p:sp>
      <p:pic>
        <p:nvPicPr>
          <p:cNvPr id="3" name="Picture 2">
            <a:extLst>
              <a:ext uri="{FF2B5EF4-FFF2-40B4-BE49-F238E27FC236}">
                <a16:creationId xmlns:a16="http://schemas.microsoft.com/office/drawing/2014/main" id="{F48AE999-A267-4877-922A-D123E9797F53}"/>
              </a:ext>
            </a:extLst>
          </p:cNvPr>
          <p:cNvPicPr>
            <a:picLocks noChangeAspect="1"/>
          </p:cNvPicPr>
          <p:nvPr/>
        </p:nvPicPr>
        <p:blipFill rotWithShape="1">
          <a:blip r:embed="rId4">
            <a:extLst>
              <a:ext uri="{28A0092B-C50C-407E-A947-70E740481C1C}">
                <a14:useLocalDpi xmlns:a14="http://schemas.microsoft.com/office/drawing/2010/main" val="0"/>
              </a:ext>
            </a:extLst>
          </a:blip>
          <a:srcRect l="32945" t="26837" r="25938" b="15291"/>
          <a:stretch/>
        </p:blipFill>
        <p:spPr>
          <a:xfrm>
            <a:off x="7179012" y="2889114"/>
            <a:ext cx="5012987" cy="3968885"/>
          </a:xfrm>
          <a:prstGeom prst="rect">
            <a:avLst/>
          </a:prstGeom>
        </p:spPr>
      </p:pic>
    </p:spTree>
    <p:extLst>
      <p:ext uri="{BB962C8B-B14F-4D97-AF65-F5344CB8AC3E}">
        <p14:creationId xmlns:p14="http://schemas.microsoft.com/office/powerpoint/2010/main" val="96730296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21000">
              <a:schemeClr val="accent4">
                <a:lumMod val="60000"/>
                <a:lumOff val="40000"/>
              </a:schemeClr>
            </a:gs>
            <a:gs pos="100000">
              <a:schemeClr val="accent4">
                <a:lumMod val="75000"/>
              </a:schemeClr>
            </a:gs>
          </a:gsLst>
          <a:lin ang="2700000" scaled="1"/>
          <a:tileRect/>
        </a:gradFill>
        <a:effectLst/>
      </p:bgPr>
    </p:bg>
    <p:spTree>
      <p:nvGrpSpPr>
        <p:cNvPr id="1" name=""/>
        <p:cNvGrpSpPr/>
        <p:nvPr/>
      </p:nvGrpSpPr>
      <p:grpSpPr>
        <a:xfrm>
          <a:off x="0" y="0"/>
          <a:ext cx="0" cy="0"/>
          <a:chOff x="0" y="0"/>
          <a:chExt cx="0" cy="0"/>
        </a:xfrm>
      </p:grpSpPr>
      <p:sp>
        <p:nvSpPr>
          <p:cNvPr id="4" name="Circle: Hollow 3">
            <a:extLst>
              <a:ext uri="{FF2B5EF4-FFF2-40B4-BE49-F238E27FC236}">
                <a16:creationId xmlns:a16="http://schemas.microsoft.com/office/drawing/2014/main" id="{6F78C035-D86D-4B30-AB14-C40A7A4F52E3}"/>
              </a:ext>
            </a:extLst>
          </p:cNvPr>
          <p:cNvSpPr/>
          <p:nvPr/>
        </p:nvSpPr>
        <p:spPr>
          <a:xfrm>
            <a:off x="-718730" y="-726695"/>
            <a:ext cx="1801752" cy="1858902"/>
          </a:xfrm>
          <a:prstGeom prst="donut">
            <a:avLst>
              <a:gd name="adj" fmla="val 17138"/>
            </a:avLst>
          </a:prstGeom>
          <a:gradFill flip="none" rotWithShape="1">
            <a:gsLst>
              <a:gs pos="20000">
                <a:schemeClr val="accent4">
                  <a:lumMod val="75000"/>
                </a:schemeClr>
              </a:gs>
              <a:gs pos="100000">
                <a:schemeClr val="bg1"/>
              </a:gs>
            </a:gsLst>
            <a:lin ang="2700000" scaled="1"/>
            <a:tileRect/>
          </a:gradFill>
          <a:ln>
            <a:noFill/>
          </a:ln>
          <a:effectLst>
            <a:outerShdw blurRad="3048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extBox 6">
            <a:extLst>
              <a:ext uri="{FF2B5EF4-FFF2-40B4-BE49-F238E27FC236}">
                <a16:creationId xmlns:a16="http://schemas.microsoft.com/office/drawing/2014/main" id="{39C00F59-48A6-4AC7-9F26-3D194F64787B}"/>
              </a:ext>
            </a:extLst>
          </p:cNvPr>
          <p:cNvSpPr txBox="1"/>
          <p:nvPr/>
        </p:nvSpPr>
        <p:spPr>
          <a:xfrm rot="16200000">
            <a:off x="10270944" y="3259723"/>
            <a:ext cx="3401620" cy="338554"/>
          </a:xfrm>
          <a:prstGeom prst="rect">
            <a:avLst/>
          </a:prstGeom>
          <a:noFill/>
        </p:spPr>
        <p:txBody>
          <a:bodyPr wrap="square" rtlCol="0">
            <a:spAutoFit/>
          </a:bodyPr>
          <a:lstStyle/>
          <a:p>
            <a:pPr algn="ctr"/>
            <a:r>
              <a:rPr lang="nb-NO"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a:t>
            </a:r>
            <a:r>
              <a:rPr lang="hr-HR"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rPr>
              <a:t>OkBloomer</a:t>
            </a:r>
            <a:endParaRPr lang="en-US" sz="1600" b="1" dirty="0">
              <a:solidFill>
                <a:schemeClr val="bg1">
                  <a:lumMod val="95000"/>
                </a:schemeClr>
              </a:solidFill>
              <a:effectLst>
                <a:outerShdw blurRad="152400" dist="38100" dir="5400000" algn="t" rotWithShape="0">
                  <a:prstClr val="black">
                    <a:alpha val="40000"/>
                  </a:prstClr>
                </a:outerShdw>
              </a:effectLst>
              <a:latin typeface="Montserrat" panose="00000500000000000000" pitchFamily="50" charset="0"/>
            </a:endParaRPr>
          </a:p>
        </p:txBody>
      </p:sp>
      <p:sp>
        <p:nvSpPr>
          <p:cNvPr id="9" name="TextBox 8">
            <a:extLst>
              <a:ext uri="{FF2B5EF4-FFF2-40B4-BE49-F238E27FC236}">
                <a16:creationId xmlns:a16="http://schemas.microsoft.com/office/drawing/2014/main" id="{E4062599-60F9-4DB8-ACDF-42609AD2D824}"/>
              </a:ext>
            </a:extLst>
          </p:cNvPr>
          <p:cNvSpPr txBox="1"/>
          <p:nvPr/>
        </p:nvSpPr>
        <p:spPr>
          <a:xfrm>
            <a:off x="7072871" y="1020304"/>
            <a:ext cx="4128654" cy="707886"/>
          </a:xfrm>
          <a:prstGeom prst="rect">
            <a:avLst/>
          </a:prstGeom>
          <a:noFill/>
        </p:spPr>
        <p:txBody>
          <a:bodyPr wrap="square" rtlCol="0">
            <a:spAutoFit/>
          </a:bodyPr>
          <a:lstStyle/>
          <a:p>
            <a:r>
              <a:rPr lang="nb-NO" sz="4000" spc="600" dirty="0">
                <a:solidFill>
                  <a:schemeClr val="bg1"/>
                </a:solidFill>
                <a:latin typeface="Montserrat SemiBold" panose="00000700000000000000" pitchFamily="50" charset="0"/>
              </a:rPr>
              <a:t>REFERRING</a:t>
            </a:r>
            <a:endParaRPr lang="en-US" sz="4000" spc="600" dirty="0">
              <a:solidFill>
                <a:schemeClr val="bg1"/>
              </a:solidFill>
              <a:latin typeface="Montserrat SemiBold" panose="00000700000000000000" pitchFamily="50" charset="0"/>
            </a:endParaRPr>
          </a:p>
        </p:txBody>
      </p:sp>
      <p:sp>
        <p:nvSpPr>
          <p:cNvPr id="10" name="TextBox 9">
            <a:extLst>
              <a:ext uri="{FF2B5EF4-FFF2-40B4-BE49-F238E27FC236}">
                <a16:creationId xmlns:a16="http://schemas.microsoft.com/office/drawing/2014/main" id="{B6AA2BD9-411A-42FF-A177-81DAD5154058}"/>
              </a:ext>
            </a:extLst>
          </p:cNvPr>
          <p:cNvSpPr txBox="1"/>
          <p:nvPr/>
        </p:nvSpPr>
        <p:spPr>
          <a:xfrm>
            <a:off x="7109447" y="1637808"/>
            <a:ext cx="2529250" cy="415498"/>
          </a:xfrm>
          <a:prstGeom prst="rect">
            <a:avLst/>
          </a:prstGeom>
          <a:noFill/>
        </p:spPr>
        <p:txBody>
          <a:bodyPr wrap="square" rtlCol="0">
            <a:spAutoFit/>
          </a:bodyPr>
          <a:lstStyle/>
          <a:p>
            <a:r>
              <a:rPr lang="en-US" sz="1050" spc="600" dirty="0">
                <a:solidFill>
                  <a:schemeClr val="bg1"/>
                </a:solidFill>
                <a:latin typeface="Montserrat SemiBold" panose="00000700000000000000" pitchFamily="50" charset="0"/>
              </a:rPr>
              <a:t>EARN MORE BY REFERRING</a:t>
            </a:r>
          </a:p>
        </p:txBody>
      </p:sp>
      <p:sp>
        <p:nvSpPr>
          <p:cNvPr id="14" name="Content Placeholder 4">
            <a:extLst>
              <a:ext uri="{FF2B5EF4-FFF2-40B4-BE49-F238E27FC236}">
                <a16:creationId xmlns:a16="http://schemas.microsoft.com/office/drawing/2014/main" id="{15AD050D-AFC4-4A28-BDB2-BFC7B9AADDFD}"/>
              </a:ext>
            </a:extLst>
          </p:cNvPr>
          <p:cNvSpPr txBox="1">
            <a:spLocks/>
          </p:cNvSpPr>
          <p:nvPr/>
        </p:nvSpPr>
        <p:spPr>
          <a:xfrm>
            <a:off x="7109447" y="2295346"/>
            <a:ext cx="4092078" cy="340162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pPr>
            <a:r>
              <a:rPr lang="en-US" sz="1600" dirty="0">
                <a:solidFill>
                  <a:schemeClr val="bg1"/>
                </a:solidFill>
              </a:rPr>
              <a:t>Do you need a team?</a:t>
            </a:r>
          </a:p>
          <a:p>
            <a:pPr>
              <a:lnSpc>
                <a:spcPct val="150000"/>
              </a:lnSpc>
              <a:spcBef>
                <a:spcPts val="0"/>
              </a:spcBef>
            </a:pPr>
            <a:r>
              <a:rPr lang="en-US" sz="1600" dirty="0">
                <a:solidFill>
                  <a:schemeClr val="bg1"/>
                </a:solidFill>
              </a:rPr>
              <a:t>Benefits of creating a team</a:t>
            </a:r>
          </a:p>
          <a:p>
            <a:pPr>
              <a:lnSpc>
                <a:spcPct val="150000"/>
              </a:lnSpc>
              <a:spcBef>
                <a:spcPts val="0"/>
              </a:spcBef>
            </a:pPr>
            <a:r>
              <a:rPr lang="en-US" sz="1600" dirty="0">
                <a:solidFill>
                  <a:schemeClr val="bg1"/>
                </a:solidFill>
              </a:rPr>
              <a:t>How to become a team wallet</a:t>
            </a:r>
          </a:p>
          <a:p>
            <a:pPr>
              <a:lnSpc>
                <a:spcPct val="150000"/>
              </a:lnSpc>
              <a:spcBef>
                <a:spcPts val="0"/>
              </a:spcBef>
            </a:pPr>
            <a:r>
              <a:rPr lang="en-US" sz="1600" dirty="0">
                <a:solidFill>
                  <a:schemeClr val="bg1"/>
                </a:solidFill>
              </a:rPr>
              <a:t>Airdropping your team</a:t>
            </a:r>
          </a:p>
        </p:txBody>
      </p:sp>
      <p:pic>
        <p:nvPicPr>
          <p:cNvPr id="8" name="Picture 7">
            <a:extLst>
              <a:ext uri="{FF2B5EF4-FFF2-40B4-BE49-F238E27FC236}">
                <a16:creationId xmlns:a16="http://schemas.microsoft.com/office/drawing/2014/main" id="{1E1F0167-D11B-4902-91CA-1C010C8CD39B}"/>
              </a:ext>
            </a:extLst>
          </p:cNvPr>
          <p:cNvPicPr>
            <a:picLocks noChangeAspect="1"/>
          </p:cNvPicPr>
          <p:nvPr/>
        </p:nvPicPr>
        <p:blipFill rotWithShape="1">
          <a:blip r:embed="rId2">
            <a:extLst>
              <a:ext uri="{28A0092B-C50C-407E-A947-70E740481C1C}">
                <a14:useLocalDpi xmlns:a14="http://schemas.microsoft.com/office/drawing/2010/main" val="0"/>
              </a:ext>
            </a:extLst>
          </a:blip>
          <a:srcRect r="25631"/>
          <a:stretch/>
        </p:blipFill>
        <p:spPr>
          <a:xfrm>
            <a:off x="-588006" y="1020304"/>
            <a:ext cx="7338745" cy="5550747"/>
          </a:xfrm>
          <a:prstGeom prst="rect">
            <a:avLst/>
          </a:prstGeom>
        </p:spPr>
      </p:pic>
    </p:spTree>
    <p:extLst>
      <p:ext uri="{BB962C8B-B14F-4D97-AF65-F5344CB8AC3E}">
        <p14:creationId xmlns:p14="http://schemas.microsoft.com/office/powerpoint/2010/main" val="1660205248"/>
      </p:ext>
    </p:extLst>
  </p:cSld>
  <p:clrMapOvr>
    <a:masterClrMapping/>
  </p:clrMapOvr>
  <p:transition spd="slow">
    <p:wipe/>
  </p:transition>
</p:sld>
</file>

<file path=ppt/theme/theme1.xml><?xml version="1.0" encoding="utf-8"?>
<a:theme xmlns:a="http://schemas.openxmlformats.org/drawingml/2006/main" name="Office Theme">
  <a:themeElements>
    <a:clrScheme name="Custom 137">
      <a:dk1>
        <a:srgbClr val="2B2B2B"/>
      </a:dk1>
      <a:lt1>
        <a:srgbClr val="FFFFFF"/>
      </a:lt1>
      <a:dk2>
        <a:srgbClr val="2B2B2B"/>
      </a:dk2>
      <a:lt2>
        <a:srgbClr val="FFFFFF"/>
      </a:lt2>
      <a:accent1>
        <a:srgbClr val="6D1945"/>
      </a:accent1>
      <a:accent2>
        <a:srgbClr val="A42568"/>
      </a:accent2>
      <a:accent3>
        <a:srgbClr val="E38AB9"/>
      </a:accent3>
      <a:accent4>
        <a:srgbClr val="D23C8B"/>
      </a:accent4>
      <a:accent5>
        <a:srgbClr val="ECB1D0"/>
      </a:accent5>
      <a:accent6>
        <a:srgbClr val="F5D8E7"/>
      </a:accent6>
      <a:hlink>
        <a:srgbClr val="A42568"/>
      </a:hlink>
      <a:folHlink>
        <a:srgbClr val="F5D8E7"/>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4419</TotalTime>
  <Words>1254</Words>
  <Application>Microsoft Office PowerPoint</Application>
  <PresentationFormat>Widescreen</PresentationFormat>
  <Paragraphs>167</Paragraphs>
  <Slides>14</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gitbook-content-font</vt:lpstr>
      <vt:lpstr>Montserrat</vt:lpstr>
      <vt:lpstr>Montserrat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AQR</dc:creator>
  <cp:lastModifiedBy>Simen Abs Åkerøy</cp:lastModifiedBy>
  <cp:revision>69</cp:revision>
  <dcterms:created xsi:type="dcterms:W3CDTF">2019-12-21T02:52:44Z</dcterms:created>
  <dcterms:modified xsi:type="dcterms:W3CDTF">2022-06-12T22:05:50Z</dcterms:modified>
</cp:coreProperties>
</file>

<file path=docProps/thumbnail.jpeg>
</file>